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62" r:id="rId4"/>
    <p:sldId id="258" r:id="rId5"/>
    <p:sldId id="272" r:id="rId6"/>
    <p:sldId id="264" r:id="rId7"/>
    <p:sldId id="261" r:id="rId8"/>
    <p:sldId id="273" r:id="rId9"/>
    <p:sldId id="275" r:id="rId10"/>
    <p:sldId id="274" r:id="rId11"/>
    <p:sldId id="284" r:id="rId12"/>
    <p:sldId id="283" r:id="rId13"/>
    <p:sldId id="276" r:id="rId14"/>
    <p:sldId id="285" r:id="rId15"/>
    <p:sldId id="288" r:id="rId16"/>
    <p:sldId id="286" r:id="rId17"/>
    <p:sldId id="289" r:id="rId18"/>
    <p:sldId id="271" r:id="rId19"/>
  </p:sldIdLst>
  <p:sldSz cx="18288000" cy="10287000"/>
  <p:notesSz cx="6858000" cy="9144000"/>
  <p:embeddedFontLst>
    <p:embeddedFont>
      <p:font typeface="Calibri" panose="020F0502020204030204" pitchFamily="34" charset="0"/>
      <p:regular r:id="rId20"/>
      <p:bold r:id="rId21"/>
      <p:italic r:id="rId22"/>
      <p:boldItalic r:id="rId23"/>
    </p:embeddedFont>
    <p:embeddedFont>
      <p:font typeface="Helveticish" panose="020B0604020202020204" charset="0"/>
      <p:regular r:id="rId24"/>
    </p:embeddedFont>
    <p:embeddedFont>
      <p:font typeface="Helveticish Bold" panose="020B0604020202020204" charset="0"/>
      <p:regular r:id="rId25"/>
    </p:embeddedFont>
    <p:embeddedFont>
      <p:font typeface="Montserrat" panose="020B0604020202020204" pitchFamily="2" charset="0"/>
      <p:regular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40000"/>
    <a:srgbClr val="C00000"/>
    <a:srgbClr val="CC0000"/>
    <a:srgbClr val="800000"/>
    <a:srgbClr val="460000"/>
    <a:srgbClr val="500000"/>
    <a:srgbClr val="A5002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2" d="100"/>
          <a:sy n="52" d="100"/>
        </p:scale>
        <p:origin x="720" y="12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font" Target="fonts/font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7/14/2024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7/14/2024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7/14/2024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7/14/2024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7/14/2024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7/14/2024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13.svg"/><Relationship Id="rId7" Type="http://schemas.openxmlformats.org/officeDocument/2006/relationships/image" Target="../media/image25.tmp"/><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24.tmp"/><Relationship Id="rId5" Type="http://schemas.openxmlformats.org/officeDocument/2006/relationships/image" Target="../media/image15.sv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3.svg"/><Relationship Id="rId7" Type="http://schemas.openxmlformats.org/officeDocument/2006/relationships/image" Target="../media/image27.tmp"/><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26.tmp"/><Relationship Id="rId5" Type="http://schemas.openxmlformats.org/officeDocument/2006/relationships/image" Target="../media/image5.svg"/><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13.svg"/><Relationship Id="rId7" Type="http://schemas.openxmlformats.org/officeDocument/2006/relationships/image" Target="../media/image29.tmp"/><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28.tmp"/><Relationship Id="rId5" Type="http://schemas.openxmlformats.org/officeDocument/2006/relationships/image" Target="../media/image15.svg"/><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3.svg"/><Relationship Id="rId7" Type="http://schemas.openxmlformats.org/officeDocument/2006/relationships/image" Target="../media/image31.tmp"/><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30.tmp"/><Relationship Id="rId5" Type="http://schemas.openxmlformats.org/officeDocument/2006/relationships/image" Target="../media/image5.svg"/><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image" Target="../media/image13.svg"/><Relationship Id="rId7" Type="http://schemas.openxmlformats.org/officeDocument/2006/relationships/image" Target="../media/image33.tmp"/><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32.tmp"/><Relationship Id="rId5" Type="http://schemas.openxmlformats.org/officeDocument/2006/relationships/image" Target="../media/image15.svg"/><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3.svg"/><Relationship Id="rId7" Type="http://schemas.openxmlformats.org/officeDocument/2006/relationships/image" Target="../media/image35.tmp"/><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34.tmp"/><Relationship Id="rId5" Type="http://schemas.openxmlformats.org/officeDocument/2006/relationships/image" Target="../media/image5.svg"/><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36.tmp"/><Relationship Id="rId5" Type="http://schemas.openxmlformats.org/officeDocument/2006/relationships/image" Target="../media/image15.svg"/><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37.tmp"/><Relationship Id="rId5" Type="http://schemas.openxmlformats.org/officeDocument/2006/relationships/image" Target="../media/image15.svg"/><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7.xml"/><Relationship Id="rId4" Type="http://schemas.openxmlformats.org/officeDocument/2006/relationships/image" Target="../media/image8.sv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e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3.svg"/><Relationship Id="rId7" Type="http://schemas.openxmlformats.org/officeDocument/2006/relationships/image" Target="../media/image17.tmp"/><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16.tmp"/><Relationship Id="rId5" Type="http://schemas.openxmlformats.org/officeDocument/2006/relationships/image" Target="../media/image15.sv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3.svg"/><Relationship Id="rId7" Type="http://schemas.openxmlformats.org/officeDocument/2006/relationships/image" Target="../media/image19.tmp"/><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8.tmp"/><Relationship Id="rId5" Type="http://schemas.openxmlformats.org/officeDocument/2006/relationships/image" Target="../media/image5.sv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13.svg"/><Relationship Id="rId7" Type="http://schemas.openxmlformats.org/officeDocument/2006/relationships/image" Target="../media/image21.tmp"/><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20.tmp"/><Relationship Id="rId5" Type="http://schemas.openxmlformats.org/officeDocument/2006/relationships/image" Target="../media/image15.sv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3.svg"/><Relationship Id="rId7" Type="http://schemas.openxmlformats.org/officeDocument/2006/relationships/image" Target="../media/image23.tmp"/><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22.tmp"/><Relationship Id="rId5" Type="http://schemas.openxmlformats.org/officeDocument/2006/relationships/image" Target="../media/image5.sv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sp>
      <p:sp>
        <p:nvSpPr>
          <p:cNvPr id="3" name="TextBox 3"/>
          <p:cNvSpPr txBox="1"/>
          <p:nvPr/>
        </p:nvSpPr>
        <p:spPr>
          <a:xfrm>
            <a:off x="1371600" y="1795761"/>
            <a:ext cx="10515600" cy="3026470"/>
          </a:xfrm>
          <a:prstGeom prst="rect">
            <a:avLst/>
          </a:prstGeom>
        </p:spPr>
        <p:txBody>
          <a:bodyPr wrap="square" lIns="0" tIns="0" rIns="0" bIns="0" rtlCol="0" anchor="t">
            <a:spAutoFit/>
          </a:bodyPr>
          <a:lstStyle/>
          <a:p>
            <a:pPr algn="l">
              <a:lnSpc>
                <a:spcPts val="11782"/>
              </a:lnSpc>
            </a:pPr>
            <a:r>
              <a:rPr lang="en-US" sz="9600" u="sng" dirty="0">
                <a:solidFill>
                  <a:srgbClr val="460000"/>
                </a:solidFill>
                <a:latin typeface="Helveticish Bold"/>
                <a:ea typeface="Helveticish Bold"/>
                <a:cs typeface="Helveticish Bold"/>
                <a:sym typeface="Helveticish Bold"/>
              </a:rPr>
              <a:t>Digital Music Store Analysis</a:t>
            </a:r>
          </a:p>
        </p:txBody>
      </p:sp>
      <p:sp>
        <p:nvSpPr>
          <p:cNvPr id="4" name="TextBox 4"/>
          <p:cNvSpPr txBox="1"/>
          <p:nvPr/>
        </p:nvSpPr>
        <p:spPr>
          <a:xfrm>
            <a:off x="2026470" y="1761356"/>
            <a:ext cx="6450684" cy="622576"/>
          </a:xfrm>
          <a:prstGeom prst="rect">
            <a:avLst/>
          </a:prstGeom>
        </p:spPr>
        <p:txBody>
          <a:bodyPr lIns="0" tIns="0" rIns="0" bIns="0" rtlCol="0" anchor="t">
            <a:spAutoFit/>
          </a:bodyPr>
          <a:lstStyle/>
          <a:p>
            <a:pPr algn="l">
              <a:lnSpc>
                <a:spcPts val="4687"/>
              </a:lnSpc>
            </a:pPr>
            <a:endParaRPr lang="en-US" sz="4223" dirty="0">
              <a:solidFill>
                <a:srgbClr val="FFFFFF"/>
              </a:solidFill>
              <a:latin typeface="Helveticish"/>
              <a:ea typeface="Helveticish"/>
              <a:cs typeface="Helveticish"/>
              <a:sym typeface="Helveticish"/>
            </a:endParaRPr>
          </a:p>
        </p:txBody>
      </p:sp>
      <p:sp>
        <p:nvSpPr>
          <p:cNvPr id="6" name="Freeform 6"/>
          <p:cNvSpPr/>
          <p:nvPr/>
        </p:nvSpPr>
        <p:spPr>
          <a:xfrm>
            <a:off x="7732618" y="9259069"/>
            <a:ext cx="6257356" cy="3481366"/>
          </a:xfrm>
          <a:custGeom>
            <a:avLst/>
            <a:gdLst/>
            <a:ahLst/>
            <a:cxnLst/>
            <a:rect l="l" t="t" r="r" b="b"/>
            <a:pathLst>
              <a:path w="6257356" h="3481366">
                <a:moveTo>
                  <a:pt x="0" y="0"/>
                </a:moveTo>
                <a:lnTo>
                  <a:pt x="6257356" y="0"/>
                </a:lnTo>
                <a:lnTo>
                  <a:pt x="6257356" y="3481366"/>
                </a:lnTo>
                <a:lnTo>
                  <a:pt x="0" y="348136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p:cNvSpPr/>
          <p:nvPr/>
        </p:nvSpPr>
        <p:spPr>
          <a:xfrm>
            <a:off x="12345954" y="-1026975"/>
            <a:ext cx="7315200" cy="4109812"/>
          </a:xfrm>
          <a:custGeom>
            <a:avLst/>
            <a:gdLst/>
            <a:ahLst/>
            <a:cxnLst/>
            <a:rect l="l" t="t" r="r" b="b"/>
            <a:pathLst>
              <a:path w="7315200" h="4109812">
                <a:moveTo>
                  <a:pt x="0" y="0"/>
                </a:moveTo>
                <a:lnTo>
                  <a:pt x="7315200" y="0"/>
                </a:lnTo>
                <a:lnTo>
                  <a:pt x="7315200" y="4109812"/>
                </a:lnTo>
                <a:lnTo>
                  <a:pt x="0" y="410981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8" name="Freeform 8"/>
          <p:cNvSpPr/>
          <p:nvPr/>
        </p:nvSpPr>
        <p:spPr>
          <a:xfrm rot="-10800000">
            <a:off x="4154994" y="-1972789"/>
            <a:ext cx="5393450" cy="3000720"/>
          </a:xfrm>
          <a:custGeom>
            <a:avLst/>
            <a:gdLst/>
            <a:ahLst/>
            <a:cxnLst/>
            <a:rect l="l" t="t" r="r" b="b"/>
            <a:pathLst>
              <a:path w="5393450" h="3000720">
                <a:moveTo>
                  <a:pt x="0" y="0"/>
                </a:moveTo>
                <a:lnTo>
                  <a:pt x="5393451" y="0"/>
                </a:lnTo>
                <a:lnTo>
                  <a:pt x="5393451" y="3000720"/>
                </a:lnTo>
                <a:lnTo>
                  <a:pt x="0" y="300072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2A3850"/>
        </a:solidFill>
        <a:effectLst/>
      </p:bgPr>
    </p:bg>
    <p:spTree>
      <p:nvGrpSpPr>
        <p:cNvPr id="1" name=""/>
        <p:cNvGrpSpPr/>
        <p:nvPr/>
      </p:nvGrpSpPr>
      <p:grpSpPr>
        <a:xfrm>
          <a:off x="0" y="0"/>
          <a:ext cx="0" cy="0"/>
          <a:chOff x="0" y="0"/>
          <a:chExt cx="0" cy="0"/>
        </a:xfrm>
      </p:grpSpPr>
      <p:sp>
        <p:nvSpPr>
          <p:cNvPr id="3" name="Freeform 3"/>
          <p:cNvSpPr/>
          <p:nvPr/>
        </p:nvSpPr>
        <p:spPr>
          <a:xfrm>
            <a:off x="13804644" y="6489444"/>
            <a:ext cx="5300870" cy="4114800"/>
          </a:xfrm>
          <a:custGeom>
            <a:avLst/>
            <a:gdLst/>
            <a:ahLst/>
            <a:cxnLst/>
            <a:rect l="l" t="t" r="r" b="b"/>
            <a:pathLst>
              <a:path w="5300870" h="4114800">
                <a:moveTo>
                  <a:pt x="0" y="0"/>
                </a:moveTo>
                <a:lnTo>
                  <a:pt x="5300869" y="0"/>
                </a:lnTo>
                <a:lnTo>
                  <a:pt x="5300869"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TextBox 4"/>
          <p:cNvSpPr txBox="1"/>
          <p:nvPr/>
        </p:nvSpPr>
        <p:spPr>
          <a:xfrm>
            <a:off x="1371600" y="723900"/>
            <a:ext cx="16078199" cy="1212833"/>
          </a:xfrm>
          <a:prstGeom prst="rect">
            <a:avLst/>
          </a:prstGeom>
        </p:spPr>
        <p:txBody>
          <a:bodyPr wrap="square" lIns="0" tIns="0" rIns="0" bIns="0" rtlCol="0" anchor="t">
            <a:spAutoFit/>
          </a:bodyPr>
          <a:lstStyle/>
          <a:p>
            <a:pPr marL="0" lvl="0" indent="0" algn="l">
              <a:lnSpc>
                <a:spcPct val="150000"/>
              </a:lnSpc>
              <a:spcBef>
                <a:spcPct val="0"/>
              </a:spcBef>
            </a:pPr>
            <a:r>
              <a:rPr lang="en-US" sz="2800" dirty="0">
                <a:solidFill>
                  <a:srgbClr val="FFFFFF"/>
                </a:solidFill>
                <a:latin typeface="Helveticish Bold"/>
                <a:ea typeface="Helveticish Bold"/>
                <a:cs typeface="Helveticish Bold"/>
                <a:sym typeface="Helveticish Bold"/>
              </a:rPr>
              <a:t>Q5: Who is the best customer? The customer who has spent the most money will be declared the best customer. write a query that returns the person who has spent the most money.</a:t>
            </a:r>
          </a:p>
        </p:txBody>
      </p:sp>
      <p:sp>
        <p:nvSpPr>
          <p:cNvPr id="5" name="Freeform 5"/>
          <p:cNvSpPr/>
          <p:nvPr/>
        </p:nvSpPr>
        <p:spPr>
          <a:xfrm>
            <a:off x="-1524000" y="-1638300"/>
            <a:ext cx="3464624" cy="4236852"/>
          </a:xfrm>
          <a:custGeom>
            <a:avLst/>
            <a:gdLst/>
            <a:ahLst/>
            <a:cxnLst/>
            <a:rect l="l" t="t" r="r" b="b"/>
            <a:pathLst>
              <a:path w="4045693" h="5978920">
                <a:moveTo>
                  <a:pt x="0" y="0"/>
                </a:moveTo>
                <a:lnTo>
                  <a:pt x="4045693" y="0"/>
                </a:lnTo>
                <a:lnTo>
                  <a:pt x="4045693" y="5978920"/>
                </a:lnTo>
                <a:lnTo>
                  <a:pt x="0" y="597892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pic>
        <p:nvPicPr>
          <p:cNvPr id="6" name="Picture 5">
            <a:extLst>
              <a:ext uri="{FF2B5EF4-FFF2-40B4-BE49-F238E27FC236}">
                <a16:creationId xmlns:a16="http://schemas.microsoft.com/office/drawing/2014/main" id="{B7EC1492-73D0-496C-A98D-5F61B2095B6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1600" y="2698733"/>
            <a:ext cx="14935200" cy="2895600"/>
          </a:xfrm>
          <a:prstGeom prst="rect">
            <a:avLst/>
          </a:prstGeom>
        </p:spPr>
      </p:pic>
      <p:pic>
        <p:nvPicPr>
          <p:cNvPr id="8" name="Picture 7">
            <a:extLst>
              <a:ext uri="{FF2B5EF4-FFF2-40B4-BE49-F238E27FC236}">
                <a16:creationId xmlns:a16="http://schemas.microsoft.com/office/drawing/2014/main" id="{5C2ED5B1-C931-46C8-8F08-ACDB5A4A5E0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600200" y="6337044"/>
            <a:ext cx="14401800" cy="2209800"/>
          </a:xfrm>
          <a:prstGeom prst="rect">
            <a:avLst/>
          </a:prstGeom>
        </p:spPr>
      </p:pic>
    </p:spTree>
    <p:extLst>
      <p:ext uri="{BB962C8B-B14F-4D97-AF65-F5344CB8AC3E}">
        <p14:creationId xmlns:p14="http://schemas.microsoft.com/office/powerpoint/2010/main" val="37263863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CDA18E"/>
        </a:solidFill>
        <a:effectLst/>
      </p:bgPr>
    </p:bg>
    <p:spTree>
      <p:nvGrpSpPr>
        <p:cNvPr id="1" name=""/>
        <p:cNvGrpSpPr/>
        <p:nvPr/>
      </p:nvGrpSpPr>
      <p:grpSpPr>
        <a:xfrm>
          <a:off x="0" y="0"/>
          <a:ext cx="0" cy="0"/>
          <a:chOff x="0" y="0"/>
          <a:chExt cx="0" cy="0"/>
        </a:xfrm>
      </p:grpSpPr>
      <p:sp>
        <p:nvSpPr>
          <p:cNvPr id="3" name="Freeform 3"/>
          <p:cNvSpPr/>
          <p:nvPr/>
        </p:nvSpPr>
        <p:spPr>
          <a:xfrm>
            <a:off x="3349290" y="8957655"/>
            <a:ext cx="7315200" cy="4069911"/>
          </a:xfrm>
          <a:custGeom>
            <a:avLst/>
            <a:gdLst/>
            <a:ahLst/>
            <a:cxnLst/>
            <a:rect l="l" t="t" r="r" b="b"/>
            <a:pathLst>
              <a:path w="7315200" h="4069911">
                <a:moveTo>
                  <a:pt x="0" y="0"/>
                </a:moveTo>
                <a:lnTo>
                  <a:pt x="7315200" y="0"/>
                </a:lnTo>
                <a:lnTo>
                  <a:pt x="7315200" y="4069911"/>
                </a:lnTo>
                <a:lnTo>
                  <a:pt x="0" y="406991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11944701" y="-766504"/>
            <a:ext cx="7315200" cy="4109812"/>
          </a:xfrm>
          <a:custGeom>
            <a:avLst/>
            <a:gdLst/>
            <a:ahLst/>
            <a:cxnLst/>
            <a:rect l="l" t="t" r="r" b="b"/>
            <a:pathLst>
              <a:path w="7315200" h="4109812">
                <a:moveTo>
                  <a:pt x="0" y="0"/>
                </a:moveTo>
                <a:lnTo>
                  <a:pt x="7315200" y="0"/>
                </a:lnTo>
                <a:lnTo>
                  <a:pt x="7315200" y="4109813"/>
                </a:lnTo>
                <a:lnTo>
                  <a:pt x="0" y="410981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TextBox 5"/>
          <p:cNvSpPr txBox="1"/>
          <p:nvPr/>
        </p:nvSpPr>
        <p:spPr>
          <a:xfrm>
            <a:off x="990600" y="800100"/>
            <a:ext cx="14782800" cy="2124749"/>
          </a:xfrm>
          <a:prstGeom prst="rect">
            <a:avLst/>
          </a:prstGeom>
        </p:spPr>
        <p:txBody>
          <a:bodyPr wrap="square" lIns="0" tIns="0" rIns="0" bIns="0" rtlCol="0" anchor="t">
            <a:spAutoFit/>
          </a:bodyPr>
          <a:lstStyle/>
          <a:p>
            <a:pPr marL="0" lvl="0" indent="0" algn="l">
              <a:lnSpc>
                <a:spcPct val="150000"/>
              </a:lnSpc>
              <a:spcBef>
                <a:spcPct val="0"/>
              </a:spcBef>
            </a:pPr>
            <a:r>
              <a:rPr lang="en-US" sz="3200" dirty="0">
                <a:solidFill>
                  <a:schemeClr val="tx1">
                    <a:lumMod val="85000"/>
                    <a:lumOff val="15000"/>
                  </a:schemeClr>
                </a:solidFill>
                <a:latin typeface="Helveticish Bold"/>
                <a:ea typeface="Helveticish Bold"/>
                <a:cs typeface="Helveticish Bold"/>
                <a:sym typeface="Helveticish Bold"/>
              </a:rPr>
              <a:t>Q6: Write query to return the e-mail, first name, last name and genre of all rock music listeners. Return your list ordered alphabetically by email starting with A.</a:t>
            </a:r>
          </a:p>
        </p:txBody>
      </p:sp>
      <p:pic>
        <p:nvPicPr>
          <p:cNvPr id="6" name="Picture 5">
            <a:extLst>
              <a:ext uri="{FF2B5EF4-FFF2-40B4-BE49-F238E27FC236}">
                <a16:creationId xmlns:a16="http://schemas.microsoft.com/office/drawing/2014/main" id="{1B6D36C6-DD62-4AD4-A3A5-76C03AB651F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06151" y="4076700"/>
            <a:ext cx="7532914" cy="3514052"/>
          </a:xfrm>
          <a:prstGeom prst="rect">
            <a:avLst/>
          </a:prstGeom>
        </p:spPr>
      </p:pic>
      <p:pic>
        <p:nvPicPr>
          <p:cNvPr id="8" name="Picture 7">
            <a:extLst>
              <a:ext uri="{FF2B5EF4-FFF2-40B4-BE49-F238E27FC236}">
                <a16:creationId xmlns:a16="http://schemas.microsoft.com/office/drawing/2014/main" id="{2E0D62CF-8708-4861-8579-2F87BDAC7EE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448800" y="2924850"/>
            <a:ext cx="7532914" cy="6562050"/>
          </a:xfrm>
          <a:prstGeom prst="rect">
            <a:avLst/>
          </a:prstGeom>
        </p:spPr>
      </p:pic>
    </p:spTree>
    <p:extLst>
      <p:ext uri="{BB962C8B-B14F-4D97-AF65-F5344CB8AC3E}">
        <p14:creationId xmlns:p14="http://schemas.microsoft.com/office/powerpoint/2010/main" val="36123263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2A3850"/>
        </a:solidFill>
        <a:effectLst/>
      </p:bgPr>
    </p:bg>
    <p:spTree>
      <p:nvGrpSpPr>
        <p:cNvPr id="1" name=""/>
        <p:cNvGrpSpPr/>
        <p:nvPr/>
      </p:nvGrpSpPr>
      <p:grpSpPr>
        <a:xfrm>
          <a:off x="0" y="0"/>
          <a:ext cx="0" cy="0"/>
          <a:chOff x="0" y="0"/>
          <a:chExt cx="0" cy="0"/>
        </a:xfrm>
      </p:grpSpPr>
      <p:sp>
        <p:nvSpPr>
          <p:cNvPr id="3" name="Freeform 3"/>
          <p:cNvSpPr/>
          <p:nvPr/>
        </p:nvSpPr>
        <p:spPr>
          <a:xfrm>
            <a:off x="13804644" y="6489444"/>
            <a:ext cx="5300870" cy="4114800"/>
          </a:xfrm>
          <a:custGeom>
            <a:avLst/>
            <a:gdLst/>
            <a:ahLst/>
            <a:cxnLst/>
            <a:rect l="l" t="t" r="r" b="b"/>
            <a:pathLst>
              <a:path w="5300870" h="4114800">
                <a:moveTo>
                  <a:pt x="0" y="0"/>
                </a:moveTo>
                <a:lnTo>
                  <a:pt x="5300869" y="0"/>
                </a:lnTo>
                <a:lnTo>
                  <a:pt x="5300869"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TextBox 4"/>
          <p:cNvSpPr txBox="1"/>
          <p:nvPr/>
        </p:nvSpPr>
        <p:spPr>
          <a:xfrm>
            <a:off x="1371600" y="723900"/>
            <a:ext cx="16078199" cy="1212833"/>
          </a:xfrm>
          <a:prstGeom prst="rect">
            <a:avLst/>
          </a:prstGeom>
        </p:spPr>
        <p:txBody>
          <a:bodyPr wrap="square" lIns="0" tIns="0" rIns="0" bIns="0" rtlCol="0" anchor="t">
            <a:spAutoFit/>
          </a:bodyPr>
          <a:lstStyle/>
          <a:p>
            <a:pPr marL="0" lvl="0" indent="0" algn="l">
              <a:lnSpc>
                <a:spcPct val="150000"/>
              </a:lnSpc>
              <a:spcBef>
                <a:spcPct val="0"/>
              </a:spcBef>
            </a:pPr>
            <a:r>
              <a:rPr lang="en-US" sz="2800" dirty="0">
                <a:solidFill>
                  <a:srgbClr val="FFFFFF"/>
                </a:solidFill>
                <a:latin typeface="Helveticish Bold"/>
                <a:ea typeface="Helveticish Bold"/>
                <a:cs typeface="Helveticish Bold"/>
                <a:sym typeface="Helveticish Bold"/>
              </a:rPr>
              <a:t>Q7: Lets invite the artists who have written the most rock music in our dataset.</a:t>
            </a:r>
          </a:p>
          <a:p>
            <a:pPr marL="0" lvl="0" indent="0" algn="l">
              <a:lnSpc>
                <a:spcPct val="150000"/>
              </a:lnSpc>
              <a:spcBef>
                <a:spcPct val="0"/>
              </a:spcBef>
            </a:pPr>
            <a:r>
              <a:rPr lang="en-US" sz="2800" dirty="0">
                <a:solidFill>
                  <a:srgbClr val="FFFFFF"/>
                </a:solidFill>
                <a:latin typeface="Helveticish Bold"/>
                <a:ea typeface="Helveticish Bold"/>
                <a:cs typeface="Helveticish Bold"/>
                <a:sym typeface="Helveticish Bold"/>
              </a:rPr>
              <a:t>Write a query that returns the artist name and total track count of the top 10 rock bands.</a:t>
            </a:r>
          </a:p>
        </p:txBody>
      </p:sp>
      <p:sp>
        <p:nvSpPr>
          <p:cNvPr id="5" name="Freeform 5"/>
          <p:cNvSpPr/>
          <p:nvPr/>
        </p:nvSpPr>
        <p:spPr>
          <a:xfrm>
            <a:off x="-1524000" y="-1638300"/>
            <a:ext cx="3464624" cy="4236852"/>
          </a:xfrm>
          <a:custGeom>
            <a:avLst/>
            <a:gdLst/>
            <a:ahLst/>
            <a:cxnLst/>
            <a:rect l="l" t="t" r="r" b="b"/>
            <a:pathLst>
              <a:path w="4045693" h="5978920">
                <a:moveTo>
                  <a:pt x="0" y="0"/>
                </a:moveTo>
                <a:lnTo>
                  <a:pt x="4045693" y="0"/>
                </a:lnTo>
                <a:lnTo>
                  <a:pt x="4045693" y="5978920"/>
                </a:lnTo>
                <a:lnTo>
                  <a:pt x="0" y="597892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pic>
        <p:nvPicPr>
          <p:cNvPr id="7" name="Picture 6">
            <a:extLst>
              <a:ext uri="{FF2B5EF4-FFF2-40B4-BE49-F238E27FC236}">
                <a16:creationId xmlns:a16="http://schemas.microsoft.com/office/drawing/2014/main" id="{C55F0E41-85C8-472A-A712-577450EA8D0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37402" y="3314700"/>
            <a:ext cx="8468598" cy="4648200"/>
          </a:xfrm>
          <a:prstGeom prst="rect">
            <a:avLst/>
          </a:prstGeom>
        </p:spPr>
      </p:pic>
      <p:pic>
        <p:nvPicPr>
          <p:cNvPr id="10" name="Picture 9">
            <a:extLst>
              <a:ext uri="{FF2B5EF4-FFF2-40B4-BE49-F238E27FC236}">
                <a16:creationId xmlns:a16="http://schemas.microsoft.com/office/drawing/2014/main" id="{F1884E9F-1D15-405C-95F0-10D2224978F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591800" y="2831844"/>
            <a:ext cx="6400800" cy="5893056"/>
          </a:xfrm>
          <a:prstGeom prst="rect">
            <a:avLst/>
          </a:prstGeom>
        </p:spPr>
      </p:pic>
    </p:spTree>
    <p:extLst>
      <p:ext uri="{BB962C8B-B14F-4D97-AF65-F5344CB8AC3E}">
        <p14:creationId xmlns:p14="http://schemas.microsoft.com/office/powerpoint/2010/main" val="15848636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CDA18E"/>
        </a:solidFill>
        <a:effectLst/>
      </p:bgPr>
    </p:bg>
    <p:spTree>
      <p:nvGrpSpPr>
        <p:cNvPr id="1" name=""/>
        <p:cNvGrpSpPr/>
        <p:nvPr/>
      </p:nvGrpSpPr>
      <p:grpSpPr>
        <a:xfrm>
          <a:off x="0" y="0"/>
          <a:ext cx="0" cy="0"/>
          <a:chOff x="0" y="0"/>
          <a:chExt cx="0" cy="0"/>
        </a:xfrm>
      </p:grpSpPr>
      <p:sp>
        <p:nvSpPr>
          <p:cNvPr id="3" name="Freeform 3"/>
          <p:cNvSpPr/>
          <p:nvPr/>
        </p:nvSpPr>
        <p:spPr>
          <a:xfrm>
            <a:off x="3349290" y="8957655"/>
            <a:ext cx="7315200" cy="4069911"/>
          </a:xfrm>
          <a:custGeom>
            <a:avLst/>
            <a:gdLst/>
            <a:ahLst/>
            <a:cxnLst/>
            <a:rect l="l" t="t" r="r" b="b"/>
            <a:pathLst>
              <a:path w="7315200" h="4069911">
                <a:moveTo>
                  <a:pt x="0" y="0"/>
                </a:moveTo>
                <a:lnTo>
                  <a:pt x="7315200" y="0"/>
                </a:lnTo>
                <a:lnTo>
                  <a:pt x="7315200" y="4069911"/>
                </a:lnTo>
                <a:lnTo>
                  <a:pt x="0" y="406991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11944701" y="-766504"/>
            <a:ext cx="7315200" cy="4109812"/>
          </a:xfrm>
          <a:custGeom>
            <a:avLst/>
            <a:gdLst/>
            <a:ahLst/>
            <a:cxnLst/>
            <a:rect l="l" t="t" r="r" b="b"/>
            <a:pathLst>
              <a:path w="7315200" h="4109812">
                <a:moveTo>
                  <a:pt x="0" y="0"/>
                </a:moveTo>
                <a:lnTo>
                  <a:pt x="7315200" y="0"/>
                </a:lnTo>
                <a:lnTo>
                  <a:pt x="7315200" y="4109813"/>
                </a:lnTo>
                <a:lnTo>
                  <a:pt x="0" y="410981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TextBox 5"/>
          <p:cNvSpPr txBox="1"/>
          <p:nvPr/>
        </p:nvSpPr>
        <p:spPr>
          <a:xfrm>
            <a:off x="990600" y="800100"/>
            <a:ext cx="14782800" cy="2124749"/>
          </a:xfrm>
          <a:prstGeom prst="rect">
            <a:avLst/>
          </a:prstGeom>
        </p:spPr>
        <p:txBody>
          <a:bodyPr wrap="square" lIns="0" tIns="0" rIns="0" bIns="0" rtlCol="0" anchor="t">
            <a:spAutoFit/>
          </a:bodyPr>
          <a:lstStyle/>
          <a:p>
            <a:pPr marL="0" lvl="0" indent="0" algn="l">
              <a:lnSpc>
                <a:spcPct val="150000"/>
              </a:lnSpc>
              <a:spcBef>
                <a:spcPct val="0"/>
              </a:spcBef>
            </a:pPr>
            <a:r>
              <a:rPr lang="en-US" sz="3200" dirty="0">
                <a:solidFill>
                  <a:schemeClr val="tx1">
                    <a:lumMod val="85000"/>
                    <a:lumOff val="15000"/>
                  </a:schemeClr>
                </a:solidFill>
                <a:latin typeface="Helveticish Bold"/>
                <a:ea typeface="Helveticish Bold"/>
                <a:cs typeface="Helveticish Bold"/>
                <a:sym typeface="Helveticish Bold"/>
              </a:rPr>
              <a:t>Q8: Return all the track names that have a song length longer than the average song length. Return name and milliseconds for each track. Order by the song length with the longest songs listed first.</a:t>
            </a:r>
          </a:p>
        </p:txBody>
      </p:sp>
      <p:pic>
        <p:nvPicPr>
          <p:cNvPr id="10" name="Picture 9">
            <a:extLst>
              <a:ext uri="{FF2B5EF4-FFF2-40B4-BE49-F238E27FC236}">
                <a16:creationId xmlns:a16="http://schemas.microsoft.com/office/drawing/2014/main" id="{5AA56954-DFF2-4105-96B5-F71FD3C9400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90600" y="4381500"/>
            <a:ext cx="6248400" cy="3200400"/>
          </a:xfrm>
          <a:prstGeom prst="rect">
            <a:avLst/>
          </a:prstGeom>
        </p:spPr>
      </p:pic>
      <p:pic>
        <p:nvPicPr>
          <p:cNvPr id="12" name="Picture 11">
            <a:extLst>
              <a:ext uri="{FF2B5EF4-FFF2-40B4-BE49-F238E27FC236}">
                <a16:creationId xmlns:a16="http://schemas.microsoft.com/office/drawing/2014/main" id="{70BE3ED3-FEC2-434C-9D39-4A60F7B3E006}"/>
              </a:ext>
            </a:extLst>
          </p:cNvPr>
          <p:cNvPicPr>
            <a:picLocks noChangeAspect="1"/>
          </p:cNvPicPr>
          <p:nvPr/>
        </p:nvPicPr>
        <p:blipFill rotWithShape="1">
          <a:blip r:embed="rId7">
            <a:extLst>
              <a:ext uri="{28A0092B-C50C-407E-A947-70E740481C1C}">
                <a14:useLocalDpi xmlns:a14="http://schemas.microsoft.com/office/drawing/2010/main" val="0"/>
              </a:ext>
            </a:extLst>
          </a:blip>
          <a:srcRect b="2457"/>
          <a:stretch/>
        </p:blipFill>
        <p:spPr>
          <a:xfrm>
            <a:off x="8382000" y="3343308"/>
            <a:ext cx="8915400" cy="6143592"/>
          </a:xfrm>
          <a:prstGeom prst="rect">
            <a:avLst/>
          </a:prstGeom>
        </p:spPr>
      </p:pic>
    </p:spTree>
    <p:extLst>
      <p:ext uri="{BB962C8B-B14F-4D97-AF65-F5344CB8AC3E}">
        <p14:creationId xmlns:p14="http://schemas.microsoft.com/office/powerpoint/2010/main" val="30458903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2A3850"/>
        </a:solidFill>
        <a:effectLst/>
      </p:bgPr>
    </p:bg>
    <p:spTree>
      <p:nvGrpSpPr>
        <p:cNvPr id="1" name=""/>
        <p:cNvGrpSpPr/>
        <p:nvPr/>
      </p:nvGrpSpPr>
      <p:grpSpPr>
        <a:xfrm>
          <a:off x="0" y="0"/>
          <a:ext cx="0" cy="0"/>
          <a:chOff x="0" y="0"/>
          <a:chExt cx="0" cy="0"/>
        </a:xfrm>
      </p:grpSpPr>
      <p:sp>
        <p:nvSpPr>
          <p:cNvPr id="3" name="Freeform 3"/>
          <p:cNvSpPr/>
          <p:nvPr/>
        </p:nvSpPr>
        <p:spPr>
          <a:xfrm>
            <a:off x="13804644" y="6489444"/>
            <a:ext cx="5300870" cy="4114800"/>
          </a:xfrm>
          <a:custGeom>
            <a:avLst/>
            <a:gdLst/>
            <a:ahLst/>
            <a:cxnLst/>
            <a:rect l="l" t="t" r="r" b="b"/>
            <a:pathLst>
              <a:path w="5300870" h="4114800">
                <a:moveTo>
                  <a:pt x="0" y="0"/>
                </a:moveTo>
                <a:lnTo>
                  <a:pt x="5300869" y="0"/>
                </a:lnTo>
                <a:lnTo>
                  <a:pt x="5300869"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TextBox 4"/>
          <p:cNvSpPr txBox="1"/>
          <p:nvPr/>
        </p:nvSpPr>
        <p:spPr>
          <a:xfrm>
            <a:off x="1371601" y="723900"/>
            <a:ext cx="15925800" cy="1212833"/>
          </a:xfrm>
          <a:prstGeom prst="rect">
            <a:avLst/>
          </a:prstGeom>
        </p:spPr>
        <p:txBody>
          <a:bodyPr wrap="square" lIns="0" tIns="0" rIns="0" bIns="0" rtlCol="0" anchor="t">
            <a:spAutoFit/>
          </a:bodyPr>
          <a:lstStyle/>
          <a:p>
            <a:pPr marL="0" lvl="0" indent="0" algn="l">
              <a:lnSpc>
                <a:spcPct val="150000"/>
              </a:lnSpc>
              <a:spcBef>
                <a:spcPct val="0"/>
              </a:spcBef>
            </a:pPr>
            <a:r>
              <a:rPr lang="en-US" sz="2800" dirty="0">
                <a:solidFill>
                  <a:srgbClr val="FFFFFF"/>
                </a:solidFill>
                <a:latin typeface="Helveticish Bold"/>
                <a:ea typeface="Helveticish Bold"/>
                <a:cs typeface="Helveticish Bold"/>
                <a:sym typeface="Helveticish Bold"/>
              </a:rPr>
              <a:t>Q9: Find how much amount spent by each customer on artists? Write a query to return customer name, artist name and total spent.</a:t>
            </a:r>
          </a:p>
        </p:txBody>
      </p:sp>
      <p:sp>
        <p:nvSpPr>
          <p:cNvPr id="5" name="Freeform 5"/>
          <p:cNvSpPr/>
          <p:nvPr/>
        </p:nvSpPr>
        <p:spPr>
          <a:xfrm>
            <a:off x="-1524000" y="-1638300"/>
            <a:ext cx="3464624" cy="4236852"/>
          </a:xfrm>
          <a:custGeom>
            <a:avLst/>
            <a:gdLst/>
            <a:ahLst/>
            <a:cxnLst/>
            <a:rect l="l" t="t" r="r" b="b"/>
            <a:pathLst>
              <a:path w="4045693" h="5978920">
                <a:moveTo>
                  <a:pt x="0" y="0"/>
                </a:moveTo>
                <a:lnTo>
                  <a:pt x="4045693" y="0"/>
                </a:lnTo>
                <a:lnTo>
                  <a:pt x="4045693" y="5978920"/>
                </a:lnTo>
                <a:lnTo>
                  <a:pt x="0" y="597892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pic>
        <p:nvPicPr>
          <p:cNvPr id="6" name="Picture 5">
            <a:extLst>
              <a:ext uri="{FF2B5EF4-FFF2-40B4-BE49-F238E27FC236}">
                <a16:creationId xmlns:a16="http://schemas.microsoft.com/office/drawing/2014/main" id="{61A1D0A7-1A08-4A78-952B-801058EB902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23115" y="2400300"/>
            <a:ext cx="8229600" cy="7162800"/>
          </a:xfrm>
          <a:prstGeom prst="rect">
            <a:avLst/>
          </a:prstGeom>
        </p:spPr>
      </p:pic>
      <p:pic>
        <p:nvPicPr>
          <p:cNvPr id="9" name="Picture 8">
            <a:extLst>
              <a:ext uri="{FF2B5EF4-FFF2-40B4-BE49-F238E27FC236}">
                <a16:creationId xmlns:a16="http://schemas.microsoft.com/office/drawing/2014/main" id="{3C0E7CA0-AAF6-40FD-A685-D959612A171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533150" y="2400300"/>
            <a:ext cx="7906853" cy="7162800"/>
          </a:xfrm>
          <a:prstGeom prst="rect">
            <a:avLst/>
          </a:prstGeom>
        </p:spPr>
      </p:pic>
    </p:spTree>
    <p:extLst>
      <p:ext uri="{BB962C8B-B14F-4D97-AF65-F5344CB8AC3E}">
        <p14:creationId xmlns:p14="http://schemas.microsoft.com/office/powerpoint/2010/main" val="42297293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CDA18E"/>
        </a:solidFill>
        <a:effectLst/>
      </p:bgPr>
    </p:bg>
    <p:spTree>
      <p:nvGrpSpPr>
        <p:cNvPr id="1" name=""/>
        <p:cNvGrpSpPr/>
        <p:nvPr/>
      </p:nvGrpSpPr>
      <p:grpSpPr>
        <a:xfrm>
          <a:off x="0" y="0"/>
          <a:ext cx="0" cy="0"/>
          <a:chOff x="0" y="0"/>
          <a:chExt cx="0" cy="0"/>
        </a:xfrm>
      </p:grpSpPr>
      <p:sp>
        <p:nvSpPr>
          <p:cNvPr id="3" name="Freeform 3"/>
          <p:cNvSpPr/>
          <p:nvPr/>
        </p:nvSpPr>
        <p:spPr>
          <a:xfrm>
            <a:off x="3349290" y="8957655"/>
            <a:ext cx="7315200" cy="4069911"/>
          </a:xfrm>
          <a:custGeom>
            <a:avLst/>
            <a:gdLst/>
            <a:ahLst/>
            <a:cxnLst/>
            <a:rect l="l" t="t" r="r" b="b"/>
            <a:pathLst>
              <a:path w="7315200" h="4069911">
                <a:moveTo>
                  <a:pt x="0" y="0"/>
                </a:moveTo>
                <a:lnTo>
                  <a:pt x="7315200" y="0"/>
                </a:lnTo>
                <a:lnTo>
                  <a:pt x="7315200" y="4069911"/>
                </a:lnTo>
                <a:lnTo>
                  <a:pt x="0" y="406991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11944701" y="-766504"/>
            <a:ext cx="7315200" cy="4109812"/>
          </a:xfrm>
          <a:custGeom>
            <a:avLst/>
            <a:gdLst/>
            <a:ahLst/>
            <a:cxnLst/>
            <a:rect l="l" t="t" r="r" b="b"/>
            <a:pathLst>
              <a:path w="7315200" h="4109812">
                <a:moveTo>
                  <a:pt x="0" y="0"/>
                </a:moveTo>
                <a:lnTo>
                  <a:pt x="7315200" y="0"/>
                </a:lnTo>
                <a:lnTo>
                  <a:pt x="7315200" y="4109813"/>
                </a:lnTo>
                <a:lnTo>
                  <a:pt x="0" y="410981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TextBox 5"/>
          <p:cNvSpPr txBox="1"/>
          <p:nvPr/>
        </p:nvSpPr>
        <p:spPr>
          <a:xfrm>
            <a:off x="990600" y="800100"/>
            <a:ext cx="16230600" cy="2505494"/>
          </a:xfrm>
          <a:prstGeom prst="rect">
            <a:avLst/>
          </a:prstGeom>
        </p:spPr>
        <p:txBody>
          <a:bodyPr wrap="square" lIns="0" tIns="0" rIns="0" bIns="0" rtlCol="0" anchor="t">
            <a:spAutoFit/>
          </a:bodyPr>
          <a:lstStyle/>
          <a:p>
            <a:pPr marL="0" lvl="0" indent="0" algn="l">
              <a:lnSpc>
                <a:spcPct val="150000"/>
              </a:lnSpc>
              <a:spcBef>
                <a:spcPct val="0"/>
              </a:spcBef>
            </a:pPr>
            <a:r>
              <a:rPr lang="en-US" sz="2800" dirty="0">
                <a:solidFill>
                  <a:schemeClr val="tx1">
                    <a:lumMod val="85000"/>
                    <a:lumOff val="15000"/>
                  </a:schemeClr>
                </a:solidFill>
                <a:latin typeface="Helveticish Bold"/>
                <a:ea typeface="Helveticish Bold"/>
                <a:cs typeface="Helveticish Bold"/>
                <a:sym typeface="Helveticish Bold"/>
              </a:rPr>
              <a:t>Q10: We want to find out the most popular music genre for each country.</a:t>
            </a:r>
          </a:p>
          <a:p>
            <a:pPr marL="0" lvl="0" indent="0" algn="l">
              <a:lnSpc>
                <a:spcPct val="150000"/>
              </a:lnSpc>
              <a:spcBef>
                <a:spcPct val="0"/>
              </a:spcBef>
            </a:pPr>
            <a:r>
              <a:rPr lang="en-US" sz="2800" dirty="0">
                <a:solidFill>
                  <a:schemeClr val="tx1">
                    <a:lumMod val="85000"/>
                    <a:lumOff val="15000"/>
                  </a:schemeClr>
                </a:solidFill>
                <a:latin typeface="Helveticish Bold"/>
                <a:ea typeface="Helveticish Bold"/>
                <a:cs typeface="Helveticish Bold"/>
                <a:sym typeface="Helveticish Bold"/>
              </a:rPr>
              <a:t>We determine the most popular genre as the genre with the highest amount of purchases. Write a query that returns each country along with the top Genre. For countries where the maximum number of purchases is shared return all genres.</a:t>
            </a:r>
          </a:p>
        </p:txBody>
      </p:sp>
      <p:pic>
        <p:nvPicPr>
          <p:cNvPr id="6" name="Picture 5">
            <a:extLst>
              <a:ext uri="{FF2B5EF4-FFF2-40B4-BE49-F238E27FC236}">
                <a16:creationId xmlns:a16="http://schemas.microsoft.com/office/drawing/2014/main" id="{9E22B4B1-A2BF-49C0-9A4C-1F6C6B5A1BE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90600" y="4071436"/>
            <a:ext cx="8621328" cy="4843638"/>
          </a:xfrm>
          <a:prstGeom prst="rect">
            <a:avLst/>
          </a:prstGeom>
        </p:spPr>
      </p:pic>
      <p:pic>
        <p:nvPicPr>
          <p:cNvPr id="8" name="Picture 7">
            <a:extLst>
              <a:ext uri="{FF2B5EF4-FFF2-40B4-BE49-F238E27FC236}">
                <a16:creationId xmlns:a16="http://schemas.microsoft.com/office/drawing/2014/main" id="{A94CD4CB-01EB-47A1-827F-DCA2DA6F834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287000" y="3162301"/>
            <a:ext cx="7315200" cy="6858000"/>
          </a:xfrm>
          <a:prstGeom prst="rect">
            <a:avLst/>
          </a:prstGeom>
        </p:spPr>
      </p:pic>
    </p:spTree>
    <p:extLst>
      <p:ext uri="{BB962C8B-B14F-4D97-AF65-F5344CB8AC3E}">
        <p14:creationId xmlns:p14="http://schemas.microsoft.com/office/powerpoint/2010/main" val="7531467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2A3850"/>
        </a:solidFill>
        <a:effectLst/>
      </p:bgPr>
    </p:bg>
    <p:spTree>
      <p:nvGrpSpPr>
        <p:cNvPr id="1" name=""/>
        <p:cNvGrpSpPr/>
        <p:nvPr/>
      </p:nvGrpSpPr>
      <p:grpSpPr>
        <a:xfrm>
          <a:off x="0" y="0"/>
          <a:ext cx="0" cy="0"/>
          <a:chOff x="0" y="0"/>
          <a:chExt cx="0" cy="0"/>
        </a:xfrm>
      </p:grpSpPr>
      <p:sp>
        <p:nvSpPr>
          <p:cNvPr id="3" name="Freeform 3"/>
          <p:cNvSpPr/>
          <p:nvPr/>
        </p:nvSpPr>
        <p:spPr>
          <a:xfrm>
            <a:off x="13804644" y="6489444"/>
            <a:ext cx="5300870" cy="4114800"/>
          </a:xfrm>
          <a:custGeom>
            <a:avLst/>
            <a:gdLst/>
            <a:ahLst/>
            <a:cxnLst/>
            <a:rect l="l" t="t" r="r" b="b"/>
            <a:pathLst>
              <a:path w="5300870" h="4114800">
                <a:moveTo>
                  <a:pt x="0" y="0"/>
                </a:moveTo>
                <a:lnTo>
                  <a:pt x="5300869" y="0"/>
                </a:lnTo>
                <a:lnTo>
                  <a:pt x="5300869"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TextBox 4"/>
          <p:cNvSpPr txBox="1"/>
          <p:nvPr/>
        </p:nvSpPr>
        <p:spPr>
          <a:xfrm>
            <a:off x="1371600" y="723900"/>
            <a:ext cx="16078199" cy="2505494"/>
          </a:xfrm>
          <a:prstGeom prst="rect">
            <a:avLst/>
          </a:prstGeom>
        </p:spPr>
        <p:txBody>
          <a:bodyPr wrap="square" lIns="0" tIns="0" rIns="0" bIns="0" rtlCol="0" anchor="t">
            <a:spAutoFit/>
          </a:bodyPr>
          <a:lstStyle/>
          <a:p>
            <a:pPr marL="0" lvl="0" indent="0" algn="l">
              <a:lnSpc>
                <a:spcPct val="150000"/>
              </a:lnSpc>
              <a:spcBef>
                <a:spcPct val="0"/>
              </a:spcBef>
            </a:pPr>
            <a:r>
              <a:rPr lang="en-US" sz="2800" dirty="0">
                <a:solidFill>
                  <a:srgbClr val="FFFFFF"/>
                </a:solidFill>
                <a:latin typeface="Helveticish Bold"/>
                <a:ea typeface="Helveticish Bold"/>
                <a:cs typeface="Helveticish Bold"/>
                <a:sym typeface="Helveticish Bold"/>
              </a:rPr>
              <a:t>Q11: Write a query that determines the customer that has spent the most on music for each country. Write a query that returns the country along with the top customer and how much they spent. For countries where the top amount spent is shared, provide all customers who spent this amount.</a:t>
            </a:r>
          </a:p>
        </p:txBody>
      </p:sp>
      <p:sp>
        <p:nvSpPr>
          <p:cNvPr id="5" name="Freeform 5"/>
          <p:cNvSpPr/>
          <p:nvPr/>
        </p:nvSpPr>
        <p:spPr>
          <a:xfrm>
            <a:off x="-1524000" y="-1638300"/>
            <a:ext cx="3464624" cy="4236852"/>
          </a:xfrm>
          <a:custGeom>
            <a:avLst/>
            <a:gdLst/>
            <a:ahLst/>
            <a:cxnLst/>
            <a:rect l="l" t="t" r="r" b="b"/>
            <a:pathLst>
              <a:path w="4045693" h="5978920">
                <a:moveTo>
                  <a:pt x="0" y="0"/>
                </a:moveTo>
                <a:lnTo>
                  <a:pt x="4045693" y="0"/>
                </a:lnTo>
                <a:lnTo>
                  <a:pt x="4045693" y="5978920"/>
                </a:lnTo>
                <a:lnTo>
                  <a:pt x="0" y="597892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pic>
        <p:nvPicPr>
          <p:cNvPr id="6" name="Picture 5">
            <a:extLst>
              <a:ext uri="{FF2B5EF4-FFF2-40B4-BE49-F238E27FC236}">
                <a16:creationId xmlns:a16="http://schemas.microsoft.com/office/drawing/2014/main" id="{815027B4-2E6B-48F0-80C6-39BF658ACE4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40624" y="3863872"/>
            <a:ext cx="14213776" cy="5318228"/>
          </a:xfrm>
          <a:prstGeom prst="rect">
            <a:avLst/>
          </a:prstGeom>
        </p:spPr>
      </p:pic>
    </p:spTree>
    <p:extLst>
      <p:ext uri="{BB962C8B-B14F-4D97-AF65-F5344CB8AC3E}">
        <p14:creationId xmlns:p14="http://schemas.microsoft.com/office/powerpoint/2010/main" val="36074749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2A3850"/>
        </a:solidFill>
        <a:effectLst/>
      </p:bgPr>
    </p:bg>
    <p:spTree>
      <p:nvGrpSpPr>
        <p:cNvPr id="1" name=""/>
        <p:cNvGrpSpPr/>
        <p:nvPr/>
      </p:nvGrpSpPr>
      <p:grpSpPr>
        <a:xfrm>
          <a:off x="0" y="0"/>
          <a:ext cx="0" cy="0"/>
          <a:chOff x="0" y="0"/>
          <a:chExt cx="0" cy="0"/>
        </a:xfrm>
      </p:grpSpPr>
      <p:sp>
        <p:nvSpPr>
          <p:cNvPr id="3" name="Freeform 3"/>
          <p:cNvSpPr/>
          <p:nvPr/>
        </p:nvSpPr>
        <p:spPr>
          <a:xfrm>
            <a:off x="13804644" y="6489444"/>
            <a:ext cx="5300870" cy="4114800"/>
          </a:xfrm>
          <a:custGeom>
            <a:avLst/>
            <a:gdLst/>
            <a:ahLst/>
            <a:cxnLst/>
            <a:rect l="l" t="t" r="r" b="b"/>
            <a:pathLst>
              <a:path w="5300870" h="4114800">
                <a:moveTo>
                  <a:pt x="0" y="0"/>
                </a:moveTo>
                <a:lnTo>
                  <a:pt x="5300869" y="0"/>
                </a:lnTo>
                <a:lnTo>
                  <a:pt x="5300869"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a:off x="-1524000" y="-1638300"/>
            <a:ext cx="3464624" cy="4236852"/>
          </a:xfrm>
          <a:custGeom>
            <a:avLst/>
            <a:gdLst/>
            <a:ahLst/>
            <a:cxnLst/>
            <a:rect l="l" t="t" r="r" b="b"/>
            <a:pathLst>
              <a:path w="4045693" h="5978920">
                <a:moveTo>
                  <a:pt x="0" y="0"/>
                </a:moveTo>
                <a:lnTo>
                  <a:pt x="4045693" y="0"/>
                </a:lnTo>
                <a:lnTo>
                  <a:pt x="4045693" y="5978920"/>
                </a:lnTo>
                <a:lnTo>
                  <a:pt x="0" y="597892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pic>
        <p:nvPicPr>
          <p:cNvPr id="7" name="Picture 6">
            <a:extLst>
              <a:ext uri="{FF2B5EF4-FFF2-40B4-BE49-F238E27FC236}">
                <a16:creationId xmlns:a16="http://schemas.microsoft.com/office/drawing/2014/main" id="{A76FD9F8-0EDC-4704-9AE2-F745B1C7244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24200" y="1510010"/>
            <a:ext cx="11546776" cy="7162800"/>
          </a:xfrm>
          <a:prstGeom prst="rect">
            <a:avLst/>
          </a:prstGeom>
        </p:spPr>
      </p:pic>
    </p:spTree>
    <p:extLst>
      <p:ext uri="{BB962C8B-B14F-4D97-AF65-F5344CB8AC3E}">
        <p14:creationId xmlns:p14="http://schemas.microsoft.com/office/powerpoint/2010/main" val="19039699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333" b="-3333"/>
            </a:stretch>
          </a:blipFill>
        </p:spPr>
      </p:sp>
      <p:sp>
        <p:nvSpPr>
          <p:cNvPr id="3" name="TextBox 3"/>
          <p:cNvSpPr txBox="1"/>
          <p:nvPr/>
        </p:nvSpPr>
        <p:spPr>
          <a:xfrm>
            <a:off x="5996808" y="2081530"/>
            <a:ext cx="10888226" cy="4079131"/>
          </a:xfrm>
          <a:prstGeom prst="rect">
            <a:avLst/>
          </a:prstGeom>
        </p:spPr>
        <p:txBody>
          <a:bodyPr lIns="0" tIns="0" rIns="0" bIns="0" rtlCol="0" anchor="t">
            <a:spAutoFit/>
          </a:bodyPr>
          <a:lstStyle/>
          <a:p>
            <a:pPr algn="l">
              <a:lnSpc>
                <a:spcPts val="15422"/>
              </a:lnSpc>
            </a:pPr>
            <a:r>
              <a:rPr lang="en-US" sz="15737">
                <a:solidFill>
                  <a:srgbClr val="FFFFFF"/>
                </a:solidFill>
                <a:latin typeface="Helveticish Bold"/>
                <a:ea typeface="Helveticish Bold"/>
                <a:cs typeface="Helveticish Bold"/>
                <a:sym typeface="Helveticish Bold"/>
              </a:rPr>
              <a:t>Thank you very much!</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B88874"/>
        </a:solidFill>
        <a:effectLst/>
      </p:bgPr>
    </p:bg>
    <p:spTree>
      <p:nvGrpSpPr>
        <p:cNvPr id="1" name=""/>
        <p:cNvGrpSpPr/>
        <p:nvPr/>
      </p:nvGrpSpPr>
      <p:grpSpPr>
        <a:xfrm>
          <a:off x="0" y="0"/>
          <a:ext cx="0" cy="0"/>
          <a:chOff x="0" y="0"/>
          <a:chExt cx="0" cy="0"/>
        </a:xfrm>
      </p:grpSpPr>
      <p:sp>
        <p:nvSpPr>
          <p:cNvPr id="4" name="TextBox 4"/>
          <p:cNvSpPr txBox="1"/>
          <p:nvPr/>
        </p:nvSpPr>
        <p:spPr>
          <a:xfrm>
            <a:off x="1537068" y="6645315"/>
            <a:ext cx="7512993" cy="1950146"/>
          </a:xfrm>
          <a:prstGeom prst="rect">
            <a:avLst/>
          </a:prstGeom>
        </p:spPr>
        <p:txBody>
          <a:bodyPr lIns="241300" tIns="241300" rIns="241300" bIns="241300" rtlCol="0" anchor="ctr"/>
          <a:lstStyle/>
          <a:p>
            <a:pPr algn="ctr">
              <a:lnSpc>
                <a:spcPts val="2380"/>
              </a:lnSpc>
              <a:spcBef>
                <a:spcPct val="0"/>
              </a:spcBef>
            </a:pPr>
            <a:endParaRPr lang="en-US" sz="1700" dirty="0">
              <a:solidFill>
                <a:srgbClr val="FFFFFF"/>
              </a:solidFill>
              <a:latin typeface="Montserrat"/>
              <a:ea typeface="Montserrat"/>
              <a:cs typeface="Montserrat"/>
              <a:sym typeface="Montserrat"/>
            </a:endParaRPr>
          </a:p>
        </p:txBody>
      </p:sp>
      <p:grpSp>
        <p:nvGrpSpPr>
          <p:cNvPr id="5" name="Group 5"/>
          <p:cNvGrpSpPr>
            <a:grpSpLocks noChangeAspect="1"/>
          </p:cNvGrpSpPr>
          <p:nvPr/>
        </p:nvGrpSpPr>
        <p:grpSpPr>
          <a:xfrm>
            <a:off x="10514615" y="1028700"/>
            <a:ext cx="6123909" cy="8229600"/>
            <a:chOff x="0" y="0"/>
            <a:chExt cx="3663950" cy="4923790"/>
          </a:xfrm>
        </p:grpSpPr>
        <p:sp>
          <p:nvSpPr>
            <p:cNvPr id="6" name="Freeform 6"/>
            <p:cNvSpPr/>
            <p:nvPr/>
          </p:nvSpPr>
          <p:spPr>
            <a:xfrm>
              <a:off x="31750" y="31750"/>
              <a:ext cx="3600450" cy="4859020"/>
            </a:xfrm>
            <a:custGeom>
              <a:avLst/>
              <a:gdLst/>
              <a:ahLst/>
              <a:cxnLst/>
              <a:rect l="l" t="t" r="r" b="b"/>
              <a:pathLst>
                <a:path w="3600450" h="4859020">
                  <a:moveTo>
                    <a:pt x="3600450" y="4499610"/>
                  </a:moveTo>
                  <a:cubicBezTo>
                    <a:pt x="3600450" y="4699000"/>
                    <a:pt x="3439160" y="4859020"/>
                    <a:pt x="3241040" y="4859020"/>
                  </a:cubicBezTo>
                  <a:lnTo>
                    <a:pt x="359410" y="4859020"/>
                  </a:lnTo>
                  <a:cubicBezTo>
                    <a:pt x="160020" y="4859020"/>
                    <a:pt x="0" y="4697730"/>
                    <a:pt x="0" y="4499610"/>
                  </a:cubicBezTo>
                  <a:lnTo>
                    <a:pt x="0" y="359410"/>
                  </a:lnTo>
                  <a:cubicBezTo>
                    <a:pt x="0" y="160020"/>
                    <a:pt x="161290" y="0"/>
                    <a:pt x="359410" y="0"/>
                  </a:cubicBezTo>
                  <a:lnTo>
                    <a:pt x="3239770" y="0"/>
                  </a:lnTo>
                  <a:cubicBezTo>
                    <a:pt x="3439160" y="0"/>
                    <a:pt x="3599180" y="161290"/>
                    <a:pt x="3599180" y="359410"/>
                  </a:cubicBezTo>
                  <a:lnTo>
                    <a:pt x="3600450" y="4499610"/>
                  </a:lnTo>
                  <a:close/>
                </a:path>
              </a:pathLst>
            </a:custGeom>
            <a:blipFill>
              <a:blip r:embed="rId2"/>
              <a:stretch>
                <a:fillRect l="-51216" r="-51216"/>
              </a:stretch>
            </a:blipFill>
          </p:spPr>
        </p:sp>
        <p:sp>
          <p:nvSpPr>
            <p:cNvPr id="7" name="Freeform 7"/>
            <p:cNvSpPr/>
            <p:nvPr/>
          </p:nvSpPr>
          <p:spPr>
            <a:xfrm>
              <a:off x="0" y="0"/>
              <a:ext cx="3663950" cy="4923790"/>
            </a:xfrm>
            <a:custGeom>
              <a:avLst/>
              <a:gdLst/>
              <a:ahLst/>
              <a:cxnLst/>
              <a:rect l="l" t="t" r="r" b="b"/>
              <a:pathLst>
                <a:path w="3663950" h="4923790">
                  <a:moveTo>
                    <a:pt x="3271520" y="4923790"/>
                  </a:moveTo>
                  <a:lnTo>
                    <a:pt x="391160" y="4923790"/>
                  </a:lnTo>
                  <a:cubicBezTo>
                    <a:pt x="175260" y="4923790"/>
                    <a:pt x="0" y="4748530"/>
                    <a:pt x="0" y="4532630"/>
                  </a:cubicBezTo>
                  <a:lnTo>
                    <a:pt x="0" y="392430"/>
                  </a:lnTo>
                  <a:cubicBezTo>
                    <a:pt x="0" y="175260"/>
                    <a:pt x="175260" y="0"/>
                    <a:pt x="391160" y="0"/>
                  </a:cubicBezTo>
                  <a:lnTo>
                    <a:pt x="3271520" y="0"/>
                  </a:lnTo>
                  <a:cubicBezTo>
                    <a:pt x="3487420" y="0"/>
                    <a:pt x="3662680" y="175260"/>
                    <a:pt x="3662680" y="391160"/>
                  </a:cubicBezTo>
                  <a:lnTo>
                    <a:pt x="3662680" y="4531360"/>
                  </a:lnTo>
                  <a:cubicBezTo>
                    <a:pt x="3663950" y="4747260"/>
                    <a:pt x="3487420" y="4923790"/>
                    <a:pt x="3271520" y="4923790"/>
                  </a:cubicBezTo>
                  <a:close/>
                  <a:moveTo>
                    <a:pt x="391160" y="63500"/>
                  </a:moveTo>
                  <a:cubicBezTo>
                    <a:pt x="210820" y="63500"/>
                    <a:pt x="63500" y="210820"/>
                    <a:pt x="63500" y="391160"/>
                  </a:cubicBezTo>
                  <a:lnTo>
                    <a:pt x="63500" y="4531360"/>
                  </a:lnTo>
                  <a:cubicBezTo>
                    <a:pt x="63500" y="4712970"/>
                    <a:pt x="210820" y="4859020"/>
                    <a:pt x="391160" y="4859020"/>
                  </a:cubicBezTo>
                  <a:lnTo>
                    <a:pt x="3271520" y="4859020"/>
                  </a:lnTo>
                  <a:cubicBezTo>
                    <a:pt x="3453130" y="4859020"/>
                    <a:pt x="3599180" y="4711700"/>
                    <a:pt x="3599180" y="4531360"/>
                  </a:cubicBezTo>
                  <a:lnTo>
                    <a:pt x="3599180" y="391160"/>
                  </a:lnTo>
                  <a:cubicBezTo>
                    <a:pt x="3599180" y="209550"/>
                    <a:pt x="3451860" y="63500"/>
                    <a:pt x="3271520" y="63500"/>
                  </a:cubicBezTo>
                  <a:lnTo>
                    <a:pt x="391160" y="63500"/>
                  </a:lnTo>
                  <a:close/>
                </a:path>
              </a:pathLst>
            </a:custGeom>
            <a:solidFill>
              <a:srgbClr val="3B5074"/>
            </a:solidFill>
          </p:spPr>
        </p:sp>
      </p:grpSp>
      <p:sp>
        <p:nvSpPr>
          <p:cNvPr id="8" name="Freeform 8"/>
          <p:cNvSpPr/>
          <p:nvPr/>
        </p:nvSpPr>
        <p:spPr>
          <a:xfrm>
            <a:off x="14699877" y="6753811"/>
            <a:ext cx="4591551" cy="5531272"/>
          </a:xfrm>
          <a:custGeom>
            <a:avLst/>
            <a:gdLst/>
            <a:ahLst/>
            <a:cxnLst/>
            <a:rect l="l" t="t" r="r" b="b"/>
            <a:pathLst>
              <a:path w="4591551" h="5531272">
                <a:moveTo>
                  <a:pt x="0" y="0"/>
                </a:moveTo>
                <a:lnTo>
                  <a:pt x="4591551" y="0"/>
                </a:lnTo>
                <a:lnTo>
                  <a:pt x="4591551" y="5531272"/>
                </a:lnTo>
                <a:lnTo>
                  <a:pt x="0" y="553127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9" name="TextBox 9"/>
          <p:cNvSpPr txBox="1"/>
          <p:nvPr/>
        </p:nvSpPr>
        <p:spPr>
          <a:xfrm>
            <a:off x="1537068" y="1729638"/>
            <a:ext cx="8567081" cy="1177290"/>
          </a:xfrm>
          <a:prstGeom prst="rect">
            <a:avLst/>
          </a:prstGeom>
        </p:spPr>
        <p:txBody>
          <a:bodyPr lIns="0" tIns="0" rIns="0" bIns="0" rtlCol="0" anchor="t">
            <a:spAutoFit/>
          </a:bodyPr>
          <a:lstStyle/>
          <a:p>
            <a:pPr algn="l">
              <a:lnSpc>
                <a:spcPts val="8880"/>
              </a:lnSpc>
            </a:pPr>
            <a:r>
              <a:rPr lang="en-US" sz="8000" dirty="0">
                <a:solidFill>
                  <a:srgbClr val="460000"/>
                </a:solidFill>
                <a:latin typeface="Helveticish Bold"/>
                <a:ea typeface="Helveticish Bold"/>
                <a:cs typeface="Helveticish Bold"/>
                <a:sym typeface="Helveticish Bold"/>
              </a:rPr>
              <a:t>Objective</a:t>
            </a:r>
          </a:p>
        </p:txBody>
      </p:sp>
      <p:sp>
        <p:nvSpPr>
          <p:cNvPr id="10" name="TextBox 10"/>
          <p:cNvSpPr txBox="1"/>
          <p:nvPr/>
        </p:nvSpPr>
        <p:spPr>
          <a:xfrm>
            <a:off x="1537068" y="3199081"/>
            <a:ext cx="7911732" cy="3000821"/>
          </a:xfrm>
          <a:prstGeom prst="rect">
            <a:avLst/>
          </a:prstGeom>
        </p:spPr>
        <p:txBody>
          <a:bodyPr wrap="square" lIns="0" tIns="0" rIns="0" bIns="0" rtlCol="0" anchor="t">
            <a:spAutoFit/>
          </a:bodyPr>
          <a:lstStyle/>
          <a:p>
            <a:pPr marL="0" lvl="0" indent="0" algn="l">
              <a:lnSpc>
                <a:spcPts val="2564"/>
              </a:lnSpc>
              <a:spcBef>
                <a:spcPct val="0"/>
              </a:spcBef>
            </a:pPr>
            <a:r>
              <a:rPr lang="en-US" sz="2400" u="none" spc="113" dirty="0">
                <a:solidFill>
                  <a:srgbClr val="FFFFFF"/>
                </a:solidFill>
                <a:latin typeface="Montserrat"/>
                <a:ea typeface="Montserrat"/>
                <a:cs typeface="Montserrat"/>
                <a:sym typeface="Montserrat"/>
              </a:rPr>
              <a:t>The objective of this project is to leverage SQL to analyze a comprehensive music dataset from a streaming service. </a:t>
            </a:r>
            <a:r>
              <a:rPr lang="en-US" sz="2400" spc="113" dirty="0">
                <a:solidFill>
                  <a:srgbClr val="FFFFFF"/>
                </a:solidFill>
                <a:latin typeface="Montserrat"/>
                <a:ea typeface="Montserrat"/>
                <a:cs typeface="Montserrat"/>
                <a:sym typeface="Montserrat"/>
              </a:rPr>
              <a:t>By querying and managing the data. The goal is to extract valuable insights into music consumption patterns, identify popular genres, artists, tracks and understand user preferences. The project aims to visualize key trends and provide data-driven recommendations to enhance music services and user experiences.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B88874"/>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tretch>
            <a:fillRect/>
          </a:stretch>
        </p:blipFill>
        <p:spPr>
          <a:xfrm>
            <a:off x="8991600" y="1218147"/>
            <a:ext cx="9123651" cy="7850706"/>
          </a:xfrm>
          <a:prstGeom prst="rect">
            <a:avLst/>
          </a:prstGeom>
        </p:spPr>
      </p:pic>
      <p:sp>
        <p:nvSpPr>
          <p:cNvPr id="3" name="Freeform 3"/>
          <p:cNvSpPr/>
          <p:nvPr/>
        </p:nvSpPr>
        <p:spPr>
          <a:xfrm>
            <a:off x="0" y="9098563"/>
            <a:ext cx="6077262" cy="3381168"/>
          </a:xfrm>
          <a:custGeom>
            <a:avLst/>
            <a:gdLst/>
            <a:ahLst/>
            <a:cxnLst/>
            <a:rect l="l" t="t" r="r" b="b"/>
            <a:pathLst>
              <a:path w="6077262" h="3381168">
                <a:moveTo>
                  <a:pt x="0" y="0"/>
                </a:moveTo>
                <a:lnTo>
                  <a:pt x="6077262" y="0"/>
                </a:lnTo>
                <a:lnTo>
                  <a:pt x="6077262" y="3381168"/>
                </a:lnTo>
                <a:lnTo>
                  <a:pt x="0" y="338116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2203033" y="-649050"/>
            <a:ext cx="7315200" cy="4109812"/>
          </a:xfrm>
          <a:custGeom>
            <a:avLst/>
            <a:gdLst/>
            <a:ahLst/>
            <a:cxnLst/>
            <a:rect l="l" t="t" r="r" b="b"/>
            <a:pathLst>
              <a:path w="7315200" h="4109812">
                <a:moveTo>
                  <a:pt x="0" y="0"/>
                </a:moveTo>
                <a:lnTo>
                  <a:pt x="7315200" y="0"/>
                </a:lnTo>
                <a:lnTo>
                  <a:pt x="7315200" y="4109812"/>
                </a:lnTo>
                <a:lnTo>
                  <a:pt x="0" y="410981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TextBox 5"/>
          <p:cNvSpPr txBox="1"/>
          <p:nvPr/>
        </p:nvSpPr>
        <p:spPr>
          <a:xfrm>
            <a:off x="1524000" y="1562100"/>
            <a:ext cx="7315200" cy="2172518"/>
          </a:xfrm>
          <a:prstGeom prst="rect">
            <a:avLst/>
          </a:prstGeom>
        </p:spPr>
        <p:txBody>
          <a:bodyPr wrap="square" lIns="0" tIns="0" rIns="0" bIns="0" rtlCol="0" anchor="t">
            <a:spAutoFit/>
          </a:bodyPr>
          <a:lstStyle/>
          <a:p>
            <a:pPr algn="l">
              <a:lnSpc>
                <a:spcPts val="8880"/>
              </a:lnSpc>
            </a:pPr>
            <a:r>
              <a:rPr lang="en-US" sz="6000" dirty="0">
                <a:solidFill>
                  <a:srgbClr val="460000"/>
                </a:solidFill>
                <a:latin typeface="Helveticish Bold"/>
                <a:ea typeface="Helveticish Bold"/>
                <a:cs typeface="Helveticish Bold"/>
                <a:sym typeface="Helveticish Bold"/>
              </a:rPr>
              <a:t>Methodology used in the data analysis</a:t>
            </a:r>
          </a:p>
        </p:txBody>
      </p:sp>
      <p:sp>
        <p:nvSpPr>
          <p:cNvPr id="6" name="TextBox 6"/>
          <p:cNvSpPr txBox="1"/>
          <p:nvPr/>
        </p:nvSpPr>
        <p:spPr>
          <a:xfrm>
            <a:off x="1546412" y="3924300"/>
            <a:ext cx="6454588" cy="3973204"/>
          </a:xfrm>
          <a:prstGeom prst="rect">
            <a:avLst/>
          </a:prstGeom>
        </p:spPr>
        <p:txBody>
          <a:bodyPr wrap="square" lIns="0" tIns="0" rIns="0" bIns="0" rtlCol="0" anchor="t">
            <a:spAutoFit/>
          </a:bodyPr>
          <a:lstStyle/>
          <a:p>
            <a:pPr lvl="0">
              <a:lnSpc>
                <a:spcPts val="2564"/>
              </a:lnSpc>
              <a:spcBef>
                <a:spcPct val="0"/>
              </a:spcBef>
            </a:pPr>
            <a:r>
              <a:rPr lang="en-US" sz="1899" spc="113" dirty="0">
                <a:solidFill>
                  <a:srgbClr val="FFFFFF"/>
                </a:solidFill>
                <a:latin typeface="Montserrat"/>
                <a:ea typeface="Montserrat"/>
                <a:cs typeface="Montserrat"/>
                <a:sym typeface="Montserrat"/>
              </a:rPr>
              <a:t>The methodology for this music data analysis project involves several key steps. Initially, data was imported into a PostgreSQL database and cleaned to ensure accuracy and consistency. SQL queries were then utilized to explore the dataset. Extracting relevant metrics such as play counts, user demographics and track metadata. Aggregate functions joins and subqueries were employed to identify patterns and trends.  Visualization tools like tableau or Excel were used to present the findings, highlighting key insights and supporting the development of data-driven recommendations.</a:t>
            </a:r>
            <a:endParaRPr lang="en-US" sz="1899" u="none" spc="113" dirty="0">
              <a:solidFill>
                <a:srgbClr val="FFFFFF"/>
              </a:solidFill>
              <a:latin typeface="Montserrat"/>
              <a:ea typeface="Montserrat"/>
              <a:cs typeface="Montserrat"/>
              <a:sym typeface="Montserrat"/>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2BFB1"/>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10937340" y="1028700"/>
            <a:ext cx="6123909" cy="8229600"/>
            <a:chOff x="0" y="0"/>
            <a:chExt cx="3663950" cy="4923790"/>
          </a:xfrm>
        </p:grpSpPr>
        <p:sp>
          <p:nvSpPr>
            <p:cNvPr id="3" name="Freeform 3"/>
            <p:cNvSpPr/>
            <p:nvPr/>
          </p:nvSpPr>
          <p:spPr>
            <a:xfrm>
              <a:off x="31750" y="31750"/>
              <a:ext cx="3600450" cy="4859020"/>
            </a:xfrm>
            <a:custGeom>
              <a:avLst/>
              <a:gdLst/>
              <a:ahLst/>
              <a:cxnLst/>
              <a:rect l="l" t="t" r="r" b="b"/>
              <a:pathLst>
                <a:path w="3600450" h="4859020">
                  <a:moveTo>
                    <a:pt x="3600450" y="4499610"/>
                  </a:moveTo>
                  <a:cubicBezTo>
                    <a:pt x="3600450" y="4699000"/>
                    <a:pt x="3439160" y="4859020"/>
                    <a:pt x="3241040" y="4859020"/>
                  </a:cubicBezTo>
                  <a:lnTo>
                    <a:pt x="359410" y="4859020"/>
                  </a:lnTo>
                  <a:cubicBezTo>
                    <a:pt x="160020" y="4859020"/>
                    <a:pt x="0" y="4697730"/>
                    <a:pt x="0" y="4499610"/>
                  </a:cubicBezTo>
                  <a:lnTo>
                    <a:pt x="0" y="359410"/>
                  </a:lnTo>
                  <a:cubicBezTo>
                    <a:pt x="0" y="160020"/>
                    <a:pt x="161290" y="0"/>
                    <a:pt x="359410" y="0"/>
                  </a:cubicBezTo>
                  <a:lnTo>
                    <a:pt x="3239770" y="0"/>
                  </a:lnTo>
                  <a:cubicBezTo>
                    <a:pt x="3439160" y="0"/>
                    <a:pt x="3599180" y="161290"/>
                    <a:pt x="3599180" y="359410"/>
                  </a:cubicBezTo>
                  <a:lnTo>
                    <a:pt x="3600450" y="4499610"/>
                  </a:lnTo>
                  <a:close/>
                </a:path>
              </a:pathLst>
            </a:custGeom>
            <a:blipFill>
              <a:blip r:embed="rId2"/>
              <a:stretch>
                <a:fillRect t="-5573" b="-5573"/>
              </a:stretch>
            </a:blipFill>
          </p:spPr>
        </p:sp>
        <p:sp>
          <p:nvSpPr>
            <p:cNvPr id="4" name="Freeform 4"/>
            <p:cNvSpPr/>
            <p:nvPr/>
          </p:nvSpPr>
          <p:spPr>
            <a:xfrm>
              <a:off x="0" y="0"/>
              <a:ext cx="3663950" cy="4923790"/>
            </a:xfrm>
            <a:custGeom>
              <a:avLst/>
              <a:gdLst/>
              <a:ahLst/>
              <a:cxnLst/>
              <a:rect l="l" t="t" r="r" b="b"/>
              <a:pathLst>
                <a:path w="3663950" h="4923790">
                  <a:moveTo>
                    <a:pt x="3271520" y="4923790"/>
                  </a:moveTo>
                  <a:lnTo>
                    <a:pt x="391160" y="4923790"/>
                  </a:lnTo>
                  <a:cubicBezTo>
                    <a:pt x="175260" y="4923790"/>
                    <a:pt x="0" y="4748530"/>
                    <a:pt x="0" y="4532630"/>
                  </a:cubicBezTo>
                  <a:lnTo>
                    <a:pt x="0" y="392430"/>
                  </a:lnTo>
                  <a:cubicBezTo>
                    <a:pt x="0" y="175260"/>
                    <a:pt x="175260" y="0"/>
                    <a:pt x="391160" y="0"/>
                  </a:cubicBezTo>
                  <a:lnTo>
                    <a:pt x="3271520" y="0"/>
                  </a:lnTo>
                  <a:cubicBezTo>
                    <a:pt x="3487420" y="0"/>
                    <a:pt x="3662680" y="175260"/>
                    <a:pt x="3662680" y="391160"/>
                  </a:cubicBezTo>
                  <a:lnTo>
                    <a:pt x="3662680" y="4531360"/>
                  </a:lnTo>
                  <a:cubicBezTo>
                    <a:pt x="3663950" y="4747260"/>
                    <a:pt x="3487420" y="4923790"/>
                    <a:pt x="3271520" y="4923790"/>
                  </a:cubicBezTo>
                  <a:close/>
                  <a:moveTo>
                    <a:pt x="391160" y="63500"/>
                  </a:moveTo>
                  <a:cubicBezTo>
                    <a:pt x="210820" y="63500"/>
                    <a:pt x="63500" y="210820"/>
                    <a:pt x="63500" y="391160"/>
                  </a:cubicBezTo>
                  <a:lnTo>
                    <a:pt x="63500" y="4531360"/>
                  </a:lnTo>
                  <a:cubicBezTo>
                    <a:pt x="63500" y="4712970"/>
                    <a:pt x="210820" y="4859020"/>
                    <a:pt x="391160" y="4859020"/>
                  </a:cubicBezTo>
                  <a:lnTo>
                    <a:pt x="3271520" y="4859020"/>
                  </a:lnTo>
                  <a:cubicBezTo>
                    <a:pt x="3453130" y="4859020"/>
                    <a:pt x="3599180" y="4711700"/>
                    <a:pt x="3599180" y="4531360"/>
                  </a:cubicBezTo>
                  <a:lnTo>
                    <a:pt x="3599180" y="391160"/>
                  </a:lnTo>
                  <a:cubicBezTo>
                    <a:pt x="3599180" y="209550"/>
                    <a:pt x="3451860" y="63500"/>
                    <a:pt x="3271520" y="63500"/>
                  </a:cubicBezTo>
                  <a:lnTo>
                    <a:pt x="391160" y="63500"/>
                  </a:lnTo>
                  <a:close/>
                </a:path>
              </a:pathLst>
            </a:custGeom>
            <a:solidFill>
              <a:srgbClr val="E2BFB1"/>
            </a:solidFill>
          </p:spPr>
        </p:sp>
      </p:grpSp>
      <p:grpSp>
        <p:nvGrpSpPr>
          <p:cNvPr id="5" name="Group 5"/>
          <p:cNvGrpSpPr/>
          <p:nvPr/>
        </p:nvGrpSpPr>
        <p:grpSpPr>
          <a:xfrm>
            <a:off x="-1561762" y="-1049527"/>
            <a:ext cx="11023939" cy="12386053"/>
            <a:chOff x="0" y="0"/>
            <a:chExt cx="2903424" cy="3262170"/>
          </a:xfrm>
        </p:grpSpPr>
        <p:sp>
          <p:nvSpPr>
            <p:cNvPr id="6" name="Freeform 6"/>
            <p:cNvSpPr/>
            <p:nvPr/>
          </p:nvSpPr>
          <p:spPr>
            <a:xfrm>
              <a:off x="0" y="0"/>
              <a:ext cx="2903424" cy="3262170"/>
            </a:xfrm>
            <a:custGeom>
              <a:avLst/>
              <a:gdLst/>
              <a:ahLst/>
              <a:cxnLst/>
              <a:rect l="l" t="t" r="r" b="b"/>
              <a:pathLst>
                <a:path w="2903424" h="3262170">
                  <a:moveTo>
                    <a:pt x="0" y="0"/>
                  </a:moveTo>
                  <a:lnTo>
                    <a:pt x="2903424" y="0"/>
                  </a:lnTo>
                  <a:lnTo>
                    <a:pt x="2903424" y="3262170"/>
                  </a:lnTo>
                  <a:lnTo>
                    <a:pt x="0" y="3262170"/>
                  </a:lnTo>
                  <a:close/>
                </a:path>
              </a:pathLst>
            </a:custGeom>
            <a:solidFill>
              <a:srgbClr val="3B5074"/>
            </a:solidFill>
          </p:spPr>
        </p:sp>
        <p:sp>
          <p:nvSpPr>
            <p:cNvPr id="7" name="TextBox 7"/>
            <p:cNvSpPr txBox="1"/>
            <p:nvPr/>
          </p:nvSpPr>
          <p:spPr>
            <a:xfrm>
              <a:off x="0" y="-28575"/>
              <a:ext cx="2903424" cy="3290745"/>
            </a:xfrm>
            <a:prstGeom prst="rect">
              <a:avLst/>
            </a:prstGeom>
          </p:spPr>
          <p:txBody>
            <a:bodyPr lIns="50800" tIns="50800" rIns="50800" bIns="50800" rtlCol="0" anchor="ctr"/>
            <a:lstStyle/>
            <a:p>
              <a:pPr algn="ctr">
                <a:lnSpc>
                  <a:spcPts val="2380"/>
                </a:lnSpc>
              </a:pPr>
              <a:endParaRPr/>
            </a:p>
          </p:txBody>
        </p:sp>
      </p:grpSp>
      <p:sp>
        <p:nvSpPr>
          <p:cNvPr id="8" name="TextBox 8"/>
          <p:cNvSpPr txBox="1"/>
          <p:nvPr/>
        </p:nvSpPr>
        <p:spPr>
          <a:xfrm>
            <a:off x="457200" y="800099"/>
            <a:ext cx="8304483" cy="2282676"/>
          </a:xfrm>
          <a:prstGeom prst="rect">
            <a:avLst/>
          </a:prstGeom>
        </p:spPr>
        <p:txBody>
          <a:bodyPr wrap="square" lIns="0" tIns="0" rIns="0" bIns="0" rtlCol="0" anchor="t">
            <a:spAutoFit/>
          </a:bodyPr>
          <a:lstStyle/>
          <a:p>
            <a:pPr algn="l">
              <a:lnSpc>
                <a:spcPts val="8880"/>
              </a:lnSpc>
            </a:pPr>
            <a:r>
              <a:rPr lang="en-US" sz="8000" dirty="0">
                <a:solidFill>
                  <a:srgbClr val="500000"/>
                </a:solidFill>
                <a:latin typeface="Helveticish Bold"/>
                <a:ea typeface="Helveticish Bold"/>
                <a:cs typeface="Helveticish Bold"/>
                <a:sym typeface="Helveticish Bold"/>
              </a:rPr>
              <a:t>Overview of current trends</a:t>
            </a:r>
          </a:p>
        </p:txBody>
      </p:sp>
      <p:sp>
        <p:nvSpPr>
          <p:cNvPr id="9" name="TextBox 9"/>
          <p:cNvSpPr txBox="1"/>
          <p:nvPr/>
        </p:nvSpPr>
        <p:spPr>
          <a:xfrm>
            <a:off x="457200" y="3467100"/>
            <a:ext cx="8304483" cy="3411179"/>
          </a:xfrm>
          <a:prstGeom prst="rect">
            <a:avLst/>
          </a:prstGeom>
        </p:spPr>
        <p:txBody>
          <a:bodyPr wrap="square" lIns="0" tIns="0" rIns="0" bIns="0" rtlCol="0" anchor="t">
            <a:spAutoFit/>
          </a:bodyPr>
          <a:lstStyle/>
          <a:p>
            <a:pPr marL="0" lvl="0" indent="0" algn="l">
              <a:lnSpc>
                <a:spcPts val="2564"/>
              </a:lnSpc>
              <a:spcBef>
                <a:spcPct val="0"/>
              </a:spcBef>
            </a:pPr>
            <a:r>
              <a:rPr lang="en-US" sz="1899" spc="113" dirty="0">
                <a:solidFill>
                  <a:srgbClr val="FFFFFF"/>
                </a:solidFill>
                <a:latin typeface="Montserrat"/>
                <a:ea typeface="Montserrat"/>
                <a:cs typeface="Montserrat"/>
                <a:sym typeface="Montserrat"/>
              </a:rPr>
              <a:t>The current trends in the music industry, as revealed by our analysis, indicate a growing preference for streaming services. With significant increases in daily active users and play counts. Pop and hip-hop genres dominate the charts, while emerging genres like indie and electronic are gaining popularity. Users show a strong inclination towards curated playlists and algorithm-generated recommendations. Additionally, there is a notable rise in the consumption of international music, reflecting a more globalized music taste among listeners. These trends highlights the evolving landscape of music consumption and</a:t>
            </a:r>
            <a:endParaRPr lang="en-US" sz="1899" u="none" spc="113" dirty="0">
              <a:solidFill>
                <a:srgbClr val="FFFFFF"/>
              </a:solidFill>
              <a:latin typeface="Montserrat"/>
              <a:ea typeface="Montserrat"/>
              <a:cs typeface="Montserrat"/>
              <a:sym typeface="Montserrat"/>
            </a:endParaRPr>
          </a:p>
        </p:txBody>
      </p:sp>
      <p:sp>
        <p:nvSpPr>
          <p:cNvPr id="10" name="Freeform 10"/>
          <p:cNvSpPr/>
          <p:nvPr/>
        </p:nvSpPr>
        <p:spPr>
          <a:xfrm>
            <a:off x="6073518" y="8981140"/>
            <a:ext cx="7315200" cy="4069911"/>
          </a:xfrm>
          <a:custGeom>
            <a:avLst/>
            <a:gdLst/>
            <a:ahLst/>
            <a:cxnLst/>
            <a:rect l="l" t="t" r="r" b="b"/>
            <a:pathLst>
              <a:path w="7315200" h="4069911">
                <a:moveTo>
                  <a:pt x="0" y="0"/>
                </a:moveTo>
                <a:lnTo>
                  <a:pt x="7315200" y="0"/>
                </a:lnTo>
                <a:lnTo>
                  <a:pt x="7315200" y="4069911"/>
                </a:lnTo>
                <a:lnTo>
                  <a:pt x="0" y="406991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2BFB1"/>
        </a:solidFill>
        <a:effectLst/>
      </p:bgPr>
    </p:bg>
    <p:spTree>
      <p:nvGrpSpPr>
        <p:cNvPr id="1" name=""/>
        <p:cNvGrpSpPr/>
        <p:nvPr/>
      </p:nvGrpSpPr>
      <p:grpSpPr>
        <a:xfrm>
          <a:off x="0" y="0"/>
          <a:ext cx="0" cy="0"/>
          <a:chOff x="0" y="0"/>
          <a:chExt cx="0" cy="0"/>
        </a:xfrm>
      </p:grpSpPr>
      <p:grpSp>
        <p:nvGrpSpPr>
          <p:cNvPr id="5" name="Group 5"/>
          <p:cNvGrpSpPr/>
          <p:nvPr/>
        </p:nvGrpSpPr>
        <p:grpSpPr>
          <a:xfrm>
            <a:off x="-1841681" y="-1049527"/>
            <a:ext cx="11023939" cy="12386053"/>
            <a:chOff x="0" y="0"/>
            <a:chExt cx="2903424" cy="3262170"/>
          </a:xfrm>
        </p:grpSpPr>
        <p:sp>
          <p:nvSpPr>
            <p:cNvPr id="6" name="Freeform 6"/>
            <p:cNvSpPr/>
            <p:nvPr/>
          </p:nvSpPr>
          <p:spPr>
            <a:xfrm>
              <a:off x="0" y="0"/>
              <a:ext cx="2903424" cy="3262170"/>
            </a:xfrm>
            <a:custGeom>
              <a:avLst/>
              <a:gdLst/>
              <a:ahLst/>
              <a:cxnLst/>
              <a:rect l="l" t="t" r="r" b="b"/>
              <a:pathLst>
                <a:path w="2903424" h="3262170">
                  <a:moveTo>
                    <a:pt x="0" y="0"/>
                  </a:moveTo>
                  <a:lnTo>
                    <a:pt x="2903424" y="0"/>
                  </a:lnTo>
                  <a:lnTo>
                    <a:pt x="2903424" y="3262170"/>
                  </a:lnTo>
                  <a:lnTo>
                    <a:pt x="0" y="3262170"/>
                  </a:lnTo>
                  <a:close/>
                </a:path>
              </a:pathLst>
            </a:custGeom>
            <a:solidFill>
              <a:srgbClr val="3B5074"/>
            </a:solidFill>
          </p:spPr>
        </p:sp>
        <p:sp>
          <p:nvSpPr>
            <p:cNvPr id="7" name="TextBox 7"/>
            <p:cNvSpPr txBox="1"/>
            <p:nvPr/>
          </p:nvSpPr>
          <p:spPr>
            <a:xfrm>
              <a:off x="0" y="-28575"/>
              <a:ext cx="2903424" cy="3290745"/>
            </a:xfrm>
            <a:prstGeom prst="rect">
              <a:avLst/>
            </a:prstGeom>
          </p:spPr>
          <p:txBody>
            <a:bodyPr lIns="50800" tIns="50800" rIns="50800" bIns="50800" rtlCol="0" anchor="ctr"/>
            <a:lstStyle/>
            <a:p>
              <a:pPr algn="ctr">
                <a:lnSpc>
                  <a:spcPts val="2380"/>
                </a:lnSpc>
              </a:pPr>
              <a:endParaRPr/>
            </a:p>
          </p:txBody>
        </p:sp>
      </p:grpSp>
      <p:sp>
        <p:nvSpPr>
          <p:cNvPr id="8" name="TextBox 8"/>
          <p:cNvSpPr txBox="1"/>
          <p:nvPr/>
        </p:nvSpPr>
        <p:spPr>
          <a:xfrm>
            <a:off x="1583800" y="1786890"/>
            <a:ext cx="7177883" cy="1141338"/>
          </a:xfrm>
          <a:prstGeom prst="rect">
            <a:avLst/>
          </a:prstGeom>
        </p:spPr>
        <p:txBody>
          <a:bodyPr lIns="0" tIns="0" rIns="0" bIns="0" rtlCol="0" anchor="t">
            <a:spAutoFit/>
          </a:bodyPr>
          <a:lstStyle/>
          <a:p>
            <a:pPr algn="l">
              <a:lnSpc>
                <a:spcPts val="8880"/>
              </a:lnSpc>
            </a:pPr>
            <a:endParaRPr lang="en-US" sz="8000" dirty="0">
              <a:solidFill>
                <a:srgbClr val="500000"/>
              </a:solidFill>
              <a:latin typeface="Helveticish Bold"/>
              <a:ea typeface="Helveticish Bold"/>
              <a:cs typeface="Helveticish Bold"/>
              <a:sym typeface="Helveticish Bold"/>
            </a:endParaRPr>
          </a:p>
        </p:txBody>
      </p:sp>
      <p:sp>
        <p:nvSpPr>
          <p:cNvPr id="10" name="Freeform 10"/>
          <p:cNvSpPr/>
          <p:nvPr/>
        </p:nvSpPr>
        <p:spPr>
          <a:xfrm>
            <a:off x="6073518" y="8981140"/>
            <a:ext cx="7315200" cy="4069911"/>
          </a:xfrm>
          <a:custGeom>
            <a:avLst/>
            <a:gdLst/>
            <a:ahLst/>
            <a:cxnLst/>
            <a:rect l="l" t="t" r="r" b="b"/>
            <a:pathLst>
              <a:path w="7315200" h="4069911">
                <a:moveTo>
                  <a:pt x="0" y="0"/>
                </a:moveTo>
                <a:lnTo>
                  <a:pt x="7315200" y="0"/>
                </a:lnTo>
                <a:lnTo>
                  <a:pt x="7315200" y="4069911"/>
                </a:lnTo>
                <a:lnTo>
                  <a:pt x="0" y="406991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pic>
        <p:nvPicPr>
          <p:cNvPr id="12" name="Picture 11">
            <a:extLst>
              <a:ext uri="{FF2B5EF4-FFF2-40B4-BE49-F238E27FC236}">
                <a16:creationId xmlns:a16="http://schemas.microsoft.com/office/drawing/2014/main" id="{7F72DCFB-E302-4969-8A6E-1E9F02622F2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3383" y="810364"/>
            <a:ext cx="16856600" cy="9239071"/>
          </a:xfrm>
          <a:prstGeom prst="rect">
            <a:avLst/>
          </a:prstGeom>
        </p:spPr>
      </p:pic>
      <p:sp>
        <p:nvSpPr>
          <p:cNvPr id="13" name="TextBox 12">
            <a:extLst>
              <a:ext uri="{FF2B5EF4-FFF2-40B4-BE49-F238E27FC236}">
                <a16:creationId xmlns:a16="http://schemas.microsoft.com/office/drawing/2014/main" id="{E81BF408-892B-4825-A329-7C1967549A41}"/>
              </a:ext>
            </a:extLst>
          </p:cNvPr>
          <p:cNvSpPr txBox="1"/>
          <p:nvPr/>
        </p:nvSpPr>
        <p:spPr>
          <a:xfrm>
            <a:off x="4343400" y="-419100"/>
            <a:ext cx="8534400" cy="1200329"/>
          </a:xfrm>
          <a:prstGeom prst="rect">
            <a:avLst/>
          </a:prstGeom>
          <a:noFill/>
        </p:spPr>
        <p:txBody>
          <a:bodyPr wrap="square" rtlCol="0">
            <a:spAutoFit/>
          </a:bodyPr>
          <a:lstStyle/>
          <a:p>
            <a:r>
              <a:rPr lang="en-US" sz="7200" b="1" u="sng" dirty="0">
                <a:solidFill>
                  <a:srgbClr val="A40000"/>
                </a:solidFill>
                <a:highlight>
                  <a:srgbClr val="C0C0C0"/>
                </a:highlight>
              </a:rPr>
              <a:t>Schema of the project</a:t>
            </a:r>
          </a:p>
        </p:txBody>
      </p:sp>
    </p:spTree>
    <p:extLst>
      <p:ext uri="{BB962C8B-B14F-4D97-AF65-F5344CB8AC3E}">
        <p14:creationId xmlns:p14="http://schemas.microsoft.com/office/powerpoint/2010/main" val="34312011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2A3850"/>
        </a:solidFill>
        <a:effectLst/>
      </p:bgPr>
    </p:bg>
    <p:spTree>
      <p:nvGrpSpPr>
        <p:cNvPr id="1" name=""/>
        <p:cNvGrpSpPr/>
        <p:nvPr/>
      </p:nvGrpSpPr>
      <p:grpSpPr>
        <a:xfrm>
          <a:off x="0" y="0"/>
          <a:ext cx="0" cy="0"/>
          <a:chOff x="0" y="0"/>
          <a:chExt cx="0" cy="0"/>
        </a:xfrm>
      </p:grpSpPr>
      <p:sp>
        <p:nvSpPr>
          <p:cNvPr id="3" name="Freeform 3"/>
          <p:cNvSpPr/>
          <p:nvPr/>
        </p:nvSpPr>
        <p:spPr>
          <a:xfrm>
            <a:off x="13804644" y="6489444"/>
            <a:ext cx="5300870" cy="4114800"/>
          </a:xfrm>
          <a:custGeom>
            <a:avLst/>
            <a:gdLst/>
            <a:ahLst/>
            <a:cxnLst/>
            <a:rect l="l" t="t" r="r" b="b"/>
            <a:pathLst>
              <a:path w="5300870" h="4114800">
                <a:moveTo>
                  <a:pt x="0" y="0"/>
                </a:moveTo>
                <a:lnTo>
                  <a:pt x="5300869" y="0"/>
                </a:lnTo>
                <a:lnTo>
                  <a:pt x="5300869"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TextBox 4"/>
          <p:cNvSpPr txBox="1"/>
          <p:nvPr/>
        </p:nvSpPr>
        <p:spPr>
          <a:xfrm>
            <a:off x="1828799" y="647700"/>
            <a:ext cx="14478001" cy="1444050"/>
          </a:xfrm>
          <a:prstGeom prst="rect">
            <a:avLst/>
          </a:prstGeom>
        </p:spPr>
        <p:txBody>
          <a:bodyPr wrap="square" lIns="0" tIns="0" rIns="0" bIns="0" rtlCol="0" anchor="t">
            <a:spAutoFit/>
          </a:bodyPr>
          <a:lstStyle/>
          <a:p>
            <a:pPr marL="0" lvl="0" indent="0" algn="l">
              <a:lnSpc>
                <a:spcPts val="13762"/>
              </a:lnSpc>
              <a:spcBef>
                <a:spcPct val="0"/>
              </a:spcBef>
            </a:pPr>
            <a:r>
              <a:rPr lang="en-US" sz="4000" dirty="0">
                <a:solidFill>
                  <a:srgbClr val="FFFFFF"/>
                </a:solidFill>
                <a:latin typeface="Helveticish Bold"/>
                <a:ea typeface="Helveticish Bold"/>
                <a:cs typeface="Helveticish Bold"/>
                <a:sym typeface="Helveticish Bold"/>
              </a:rPr>
              <a:t>Q1: Who is the senior most employee based on job title?</a:t>
            </a:r>
          </a:p>
        </p:txBody>
      </p:sp>
      <p:sp>
        <p:nvSpPr>
          <p:cNvPr id="5" name="Freeform 5"/>
          <p:cNvSpPr/>
          <p:nvPr/>
        </p:nvSpPr>
        <p:spPr>
          <a:xfrm>
            <a:off x="-809669" y="-1742068"/>
            <a:ext cx="4045693" cy="5978920"/>
          </a:xfrm>
          <a:custGeom>
            <a:avLst/>
            <a:gdLst/>
            <a:ahLst/>
            <a:cxnLst/>
            <a:rect l="l" t="t" r="r" b="b"/>
            <a:pathLst>
              <a:path w="4045693" h="5978920">
                <a:moveTo>
                  <a:pt x="0" y="0"/>
                </a:moveTo>
                <a:lnTo>
                  <a:pt x="4045693" y="0"/>
                </a:lnTo>
                <a:lnTo>
                  <a:pt x="4045693" y="5978920"/>
                </a:lnTo>
                <a:lnTo>
                  <a:pt x="0" y="597892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pic>
        <p:nvPicPr>
          <p:cNvPr id="7" name="Picture 6">
            <a:extLst>
              <a:ext uri="{FF2B5EF4-FFF2-40B4-BE49-F238E27FC236}">
                <a16:creationId xmlns:a16="http://schemas.microsoft.com/office/drawing/2014/main" id="{B00D07CB-7E1A-433C-A335-F88E51A951E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9600" y="6050149"/>
            <a:ext cx="16356106" cy="2075409"/>
          </a:xfrm>
          <a:prstGeom prst="rect">
            <a:avLst/>
          </a:prstGeom>
        </p:spPr>
      </p:pic>
      <p:pic>
        <p:nvPicPr>
          <p:cNvPr id="15" name="Picture 14">
            <a:extLst>
              <a:ext uri="{FF2B5EF4-FFF2-40B4-BE49-F238E27FC236}">
                <a16:creationId xmlns:a16="http://schemas.microsoft.com/office/drawing/2014/main" id="{DB03C3CE-9522-41C4-BC5E-E1A3BC24780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495800" y="3121838"/>
            <a:ext cx="8153400" cy="2075409"/>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CDA18E"/>
        </a:solidFill>
        <a:effectLst/>
      </p:bgPr>
    </p:bg>
    <p:spTree>
      <p:nvGrpSpPr>
        <p:cNvPr id="1" name=""/>
        <p:cNvGrpSpPr/>
        <p:nvPr/>
      </p:nvGrpSpPr>
      <p:grpSpPr>
        <a:xfrm>
          <a:off x="0" y="0"/>
          <a:ext cx="0" cy="0"/>
          <a:chOff x="0" y="0"/>
          <a:chExt cx="0" cy="0"/>
        </a:xfrm>
      </p:grpSpPr>
      <p:sp>
        <p:nvSpPr>
          <p:cNvPr id="3" name="Freeform 3"/>
          <p:cNvSpPr/>
          <p:nvPr/>
        </p:nvSpPr>
        <p:spPr>
          <a:xfrm>
            <a:off x="3349290" y="8957655"/>
            <a:ext cx="7315200" cy="4069911"/>
          </a:xfrm>
          <a:custGeom>
            <a:avLst/>
            <a:gdLst/>
            <a:ahLst/>
            <a:cxnLst/>
            <a:rect l="l" t="t" r="r" b="b"/>
            <a:pathLst>
              <a:path w="7315200" h="4069911">
                <a:moveTo>
                  <a:pt x="0" y="0"/>
                </a:moveTo>
                <a:lnTo>
                  <a:pt x="7315200" y="0"/>
                </a:lnTo>
                <a:lnTo>
                  <a:pt x="7315200" y="4069911"/>
                </a:lnTo>
                <a:lnTo>
                  <a:pt x="0" y="406991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11944701" y="-766504"/>
            <a:ext cx="7315200" cy="4109812"/>
          </a:xfrm>
          <a:custGeom>
            <a:avLst/>
            <a:gdLst/>
            <a:ahLst/>
            <a:cxnLst/>
            <a:rect l="l" t="t" r="r" b="b"/>
            <a:pathLst>
              <a:path w="7315200" h="4109812">
                <a:moveTo>
                  <a:pt x="0" y="0"/>
                </a:moveTo>
                <a:lnTo>
                  <a:pt x="7315200" y="0"/>
                </a:lnTo>
                <a:lnTo>
                  <a:pt x="7315200" y="4109813"/>
                </a:lnTo>
                <a:lnTo>
                  <a:pt x="0" y="410981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TextBox 5"/>
          <p:cNvSpPr txBox="1"/>
          <p:nvPr/>
        </p:nvSpPr>
        <p:spPr>
          <a:xfrm>
            <a:off x="1371600" y="723900"/>
            <a:ext cx="11506200" cy="972767"/>
          </a:xfrm>
          <a:prstGeom prst="rect">
            <a:avLst/>
          </a:prstGeom>
        </p:spPr>
        <p:txBody>
          <a:bodyPr wrap="square" lIns="0" tIns="0" rIns="0" bIns="0" rtlCol="0" anchor="t">
            <a:spAutoFit/>
          </a:bodyPr>
          <a:lstStyle/>
          <a:p>
            <a:pPr marL="0" lvl="0" indent="0" algn="l">
              <a:lnSpc>
                <a:spcPts val="8880"/>
              </a:lnSpc>
              <a:spcBef>
                <a:spcPct val="0"/>
              </a:spcBef>
            </a:pPr>
            <a:r>
              <a:rPr lang="en-US" sz="4000" dirty="0">
                <a:solidFill>
                  <a:schemeClr val="tx1">
                    <a:lumMod val="85000"/>
                    <a:lumOff val="15000"/>
                  </a:schemeClr>
                </a:solidFill>
                <a:latin typeface="Helveticish Bold"/>
                <a:ea typeface="Helveticish Bold"/>
                <a:cs typeface="Helveticish Bold"/>
                <a:sym typeface="Helveticish Bold"/>
              </a:rPr>
              <a:t>Q2: Which countries have the most invoices?</a:t>
            </a:r>
          </a:p>
        </p:txBody>
      </p:sp>
      <p:pic>
        <p:nvPicPr>
          <p:cNvPr id="8" name="Picture 7">
            <a:extLst>
              <a:ext uri="{FF2B5EF4-FFF2-40B4-BE49-F238E27FC236}">
                <a16:creationId xmlns:a16="http://schemas.microsoft.com/office/drawing/2014/main" id="{36A1191F-1877-4C86-AB4A-E2E27448CE8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21224" y="3316941"/>
            <a:ext cx="7575176" cy="2893359"/>
          </a:xfrm>
          <a:prstGeom prst="rect">
            <a:avLst/>
          </a:prstGeom>
        </p:spPr>
      </p:pic>
      <p:pic>
        <p:nvPicPr>
          <p:cNvPr id="10" name="Picture 9">
            <a:extLst>
              <a:ext uri="{FF2B5EF4-FFF2-40B4-BE49-F238E27FC236}">
                <a16:creationId xmlns:a16="http://schemas.microsoft.com/office/drawing/2014/main" id="{D214B619-941D-42EC-B28D-813E67110F2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578556" y="2092703"/>
            <a:ext cx="6185444" cy="6864951"/>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2A3850"/>
        </a:solidFill>
        <a:effectLst/>
      </p:bgPr>
    </p:bg>
    <p:spTree>
      <p:nvGrpSpPr>
        <p:cNvPr id="1" name=""/>
        <p:cNvGrpSpPr/>
        <p:nvPr/>
      </p:nvGrpSpPr>
      <p:grpSpPr>
        <a:xfrm>
          <a:off x="0" y="0"/>
          <a:ext cx="0" cy="0"/>
          <a:chOff x="0" y="0"/>
          <a:chExt cx="0" cy="0"/>
        </a:xfrm>
      </p:grpSpPr>
      <p:sp>
        <p:nvSpPr>
          <p:cNvPr id="3" name="Freeform 3"/>
          <p:cNvSpPr/>
          <p:nvPr/>
        </p:nvSpPr>
        <p:spPr>
          <a:xfrm>
            <a:off x="13804644" y="6489444"/>
            <a:ext cx="5300870" cy="4114800"/>
          </a:xfrm>
          <a:custGeom>
            <a:avLst/>
            <a:gdLst/>
            <a:ahLst/>
            <a:cxnLst/>
            <a:rect l="l" t="t" r="r" b="b"/>
            <a:pathLst>
              <a:path w="5300870" h="4114800">
                <a:moveTo>
                  <a:pt x="0" y="0"/>
                </a:moveTo>
                <a:lnTo>
                  <a:pt x="5300869" y="0"/>
                </a:lnTo>
                <a:lnTo>
                  <a:pt x="5300869"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TextBox 4"/>
          <p:cNvSpPr txBox="1"/>
          <p:nvPr/>
        </p:nvSpPr>
        <p:spPr>
          <a:xfrm>
            <a:off x="1828799" y="647700"/>
            <a:ext cx="14478001" cy="1444050"/>
          </a:xfrm>
          <a:prstGeom prst="rect">
            <a:avLst/>
          </a:prstGeom>
        </p:spPr>
        <p:txBody>
          <a:bodyPr wrap="square" lIns="0" tIns="0" rIns="0" bIns="0" rtlCol="0" anchor="t">
            <a:spAutoFit/>
          </a:bodyPr>
          <a:lstStyle/>
          <a:p>
            <a:pPr marL="0" lvl="0" indent="0" algn="l">
              <a:lnSpc>
                <a:spcPts val="13762"/>
              </a:lnSpc>
              <a:spcBef>
                <a:spcPct val="0"/>
              </a:spcBef>
            </a:pPr>
            <a:r>
              <a:rPr lang="en-US" sz="4000" dirty="0">
                <a:solidFill>
                  <a:srgbClr val="FFFFFF"/>
                </a:solidFill>
                <a:latin typeface="Helveticish Bold"/>
                <a:ea typeface="Helveticish Bold"/>
                <a:cs typeface="Helveticish Bold"/>
                <a:sym typeface="Helveticish Bold"/>
              </a:rPr>
              <a:t>Q3: What are top 3 values of total invoice?</a:t>
            </a:r>
          </a:p>
        </p:txBody>
      </p:sp>
      <p:sp>
        <p:nvSpPr>
          <p:cNvPr id="5" name="Freeform 5"/>
          <p:cNvSpPr/>
          <p:nvPr/>
        </p:nvSpPr>
        <p:spPr>
          <a:xfrm>
            <a:off x="-809669" y="-1742068"/>
            <a:ext cx="4045693" cy="5978920"/>
          </a:xfrm>
          <a:custGeom>
            <a:avLst/>
            <a:gdLst/>
            <a:ahLst/>
            <a:cxnLst/>
            <a:rect l="l" t="t" r="r" b="b"/>
            <a:pathLst>
              <a:path w="4045693" h="5978920">
                <a:moveTo>
                  <a:pt x="0" y="0"/>
                </a:moveTo>
                <a:lnTo>
                  <a:pt x="4045693" y="0"/>
                </a:lnTo>
                <a:lnTo>
                  <a:pt x="4045693" y="5978920"/>
                </a:lnTo>
                <a:lnTo>
                  <a:pt x="0" y="597892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pic>
        <p:nvPicPr>
          <p:cNvPr id="6" name="Picture 5">
            <a:extLst>
              <a:ext uri="{FF2B5EF4-FFF2-40B4-BE49-F238E27FC236}">
                <a16:creationId xmlns:a16="http://schemas.microsoft.com/office/drawing/2014/main" id="{8B4BF370-739B-44D4-A42D-2992A65850B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28798" y="4148903"/>
            <a:ext cx="7162801" cy="2061397"/>
          </a:xfrm>
          <a:prstGeom prst="rect">
            <a:avLst/>
          </a:prstGeom>
        </p:spPr>
      </p:pic>
      <p:pic>
        <p:nvPicPr>
          <p:cNvPr id="9" name="Picture 8">
            <a:extLst>
              <a:ext uri="{FF2B5EF4-FFF2-40B4-BE49-F238E27FC236}">
                <a16:creationId xmlns:a16="http://schemas.microsoft.com/office/drawing/2014/main" id="{2E30F17B-2C74-4312-9735-842DB6E6291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286999" y="3162300"/>
            <a:ext cx="6172201" cy="4953000"/>
          </a:xfrm>
          <a:prstGeom prst="rect">
            <a:avLst/>
          </a:prstGeom>
        </p:spPr>
      </p:pic>
    </p:spTree>
    <p:extLst>
      <p:ext uri="{BB962C8B-B14F-4D97-AF65-F5344CB8AC3E}">
        <p14:creationId xmlns:p14="http://schemas.microsoft.com/office/powerpoint/2010/main" val="25643738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CDA18E"/>
        </a:solidFill>
        <a:effectLst/>
      </p:bgPr>
    </p:bg>
    <p:spTree>
      <p:nvGrpSpPr>
        <p:cNvPr id="1" name=""/>
        <p:cNvGrpSpPr/>
        <p:nvPr/>
      </p:nvGrpSpPr>
      <p:grpSpPr>
        <a:xfrm>
          <a:off x="0" y="0"/>
          <a:ext cx="0" cy="0"/>
          <a:chOff x="0" y="0"/>
          <a:chExt cx="0" cy="0"/>
        </a:xfrm>
      </p:grpSpPr>
      <p:sp>
        <p:nvSpPr>
          <p:cNvPr id="3" name="Freeform 3"/>
          <p:cNvSpPr/>
          <p:nvPr/>
        </p:nvSpPr>
        <p:spPr>
          <a:xfrm>
            <a:off x="3349290" y="8957655"/>
            <a:ext cx="7315200" cy="4069911"/>
          </a:xfrm>
          <a:custGeom>
            <a:avLst/>
            <a:gdLst/>
            <a:ahLst/>
            <a:cxnLst/>
            <a:rect l="l" t="t" r="r" b="b"/>
            <a:pathLst>
              <a:path w="7315200" h="4069911">
                <a:moveTo>
                  <a:pt x="0" y="0"/>
                </a:moveTo>
                <a:lnTo>
                  <a:pt x="7315200" y="0"/>
                </a:lnTo>
                <a:lnTo>
                  <a:pt x="7315200" y="4069911"/>
                </a:lnTo>
                <a:lnTo>
                  <a:pt x="0" y="406991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11944701" y="-766504"/>
            <a:ext cx="7315200" cy="4109812"/>
          </a:xfrm>
          <a:custGeom>
            <a:avLst/>
            <a:gdLst/>
            <a:ahLst/>
            <a:cxnLst/>
            <a:rect l="l" t="t" r="r" b="b"/>
            <a:pathLst>
              <a:path w="7315200" h="4109812">
                <a:moveTo>
                  <a:pt x="0" y="0"/>
                </a:moveTo>
                <a:lnTo>
                  <a:pt x="7315200" y="0"/>
                </a:lnTo>
                <a:lnTo>
                  <a:pt x="7315200" y="4109813"/>
                </a:lnTo>
                <a:lnTo>
                  <a:pt x="0" y="410981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TextBox 5"/>
          <p:cNvSpPr txBox="1"/>
          <p:nvPr/>
        </p:nvSpPr>
        <p:spPr>
          <a:xfrm>
            <a:off x="914400" y="723900"/>
            <a:ext cx="16383000" cy="1859163"/>
          </a:xfrm>
          <a:prstGeom prst="rect">
            <a:avLst/>
          </a:prstGeom>
        </p:spPr>
        <p:txBody>
          <a:bodyPr wrap="square" lIns="0" tIns="0" rIns="0" bIns="0" rtlCol="0" anchor="t">
            <a:spAutoFit/>
          </a:bodyPr>
          <a:lstStyle/>
          <a:p>
            <a:pPr marL="0" lvl="0" indent="0" algn="l">
              <a:lnSpc>
                <a:spcPct val="150000"/>
              </a:lnSpc>
              <a:spcBef>
                <a:spcPct val="0"/>
              </a:spcBef>
            </a:pPr>
            <a:r>
              <a:rPr lang="en-US" sz="2800" dirty="0">
                <a:latin typeface="Helveticish Bold"/>
                <a:ea typeface="Helveticish Bold"/>
                <a:cs typeface="Helveticish Bold"/>
                <a:sym typeface="Helveticish Bold"/>
              </a:rPr>
              <a:t>Q4: Which city has the best customers? We would like to throw a promotional Music Festival in the city we made the most money. Write a query that returns one city that has the highest sum of invoice totals. Return both the city name &amp; sum of all invoice totals.</a:t>
            </a:r>
          </a:p>
        </p:txBody>
      </p:sp>
      <p:pic>
        <p:nvPicPr>
          <p:cNvPr id="6" name="Picture 5">
            <a:extLst>
              <a:ext uri="{FF2B5EF4-FFF2-40B4-BE49-F238E27FC236}">
                <a16:creationId xmlns:a16="http://schemas.microsoft.com/office/drawing/2014/main" id="{79C414FB-50A0-4F59-AF59-E3446EB0B7C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14400" y="4305300"/>
            <a:ext cx="8001000" cy="2133600"/>
          </a:xfrm>
          <a:prstGeom prst="rect">
            <a:avLst/>
          </a:prstGeom>
        </p:spPr>
      </p:pic>
      <p:pic>
        <p:nvPicPr>
          <p:cNvPr id="9" name="Picture 8">
            <a:extLst>
              <a:ext uri="{FF2B5EF4-FFF2-40B4-BE49-F238E27FC236}">
                <a16:creationId xmlns:a16="http://schemas.microsoft.com/office/drawing/2014/main" id="{73C771A4-3968-4A80-9C1D-2FAF65BD010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982200" y="3100727"/>
            <a:ext cx="6477000" cy="5614347"/>
          </a:xfrm>
          <a:prstGeom prst="rect">
            <a:avLst/>
          </a:prstGeom>
        </p:spPr>
      </p:pic>
    </p:spTree>
    <p:extLst>
      <p:ext uri="{BB962C8B-B14F-4D97-AF65-F5344CB8AC3E}">
        <p14:creationId xmlns:p14="http://schemas.microsoft.com/office/powerpoint/2010/main" val="34100398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134</TotalTime>
  <Words>657</Words>
  <Application>Microsoft Office PowerPoint</Application>
  <PresentationFormat>Custom</PresentationFormat>
  <Paragraphs>22</Paragraphs>
  <Slides>18</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18</vt:i4>
      </vt:variant>
    </vt:vector>
  </HeadingPairs>
  <TitlesOfParts>
    <vt:vector size="24" baseType="lpstr">
      <vt:lpstr>Helveticish Bold</vt:lpstr>
      <vt:lpstr>Arial</vt:lpstr>
      <vt:lpstr>Helveticish</vt:lpstr>
      <vt:lpstr>Calibri</vt:lpstr>
      <vt:lpstr>Montserrat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and Beige Minimalist Annual Report Presentation</dc:title>
  <cp:lastModifiedBy>Shree</cp:lastModifiedBy>
  <cp:revision>16</cp:revision>
  <dcterms:created xsi:type="dcterms:W3CDTF">2006-08-16T00:00:00Z</dcterms:created>
  <dcterms:modified xsi:type="dcterms:W3CDTF">2024-07-14T11:04:45Z</dcterms:modified>
  <dc:identifier>DAGKMN_Z8YU</dc:identifier>
</cp:coreProperties>
</file>